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09" r:id="rId2"/>
    <p:sldId id="270" r:id="rId3"/>
    <p:sldId id="308" r:id="rId4"/>
    <p:sldId id="271" r:id="rId5"/>
    <p:sldId id="262" r:id="rId6"/>
    <p:sldId id="291" r:id="rId7"/>
    <p:sldId id="285" r:id="rId8"/>
    <p:sldId id="292" r:id="rId9"/>
    <p:sldId id="293" r:id="rId10"/>
    <p:sldId id="294" r:id="rId11"/>
    <p:sldId id="284" r:id="rId12"/>
    <p:sldId id="298" r:id="rId13"/>
    <p:sldId id="299" r:id="rId14"/>
    <p:sldId id="315" r:id="rId15"/>
    <p:sldId id="288" r:id="rId16"/>
    <p:sldId id="314" r:id="rId17"/>
    <p:sldId id="319" r:id="rId18"/>
    <p:sldId id="322" r:id="rId19"/>
    <p:sldId id="323" r:id="rId20"/>
    <p:sldId id="324" r:id="rId21"/>
    <p:sldId id="325" r:id="rId22"/>
    <p:sldId id="321" r:id="rId23"/>
    <p:sldId id="276" r:id="rId24"/>
    <p:sldId id="281" r:id="rId25"/>
    <p:sldId id="261" r:id="rId26"/>
    <p:sldId id="256" r:id="rId27"/>
    <p:sldId id="260" r:id="rId28"/>
    <p:sldId id="264" r:id="rId29"/>
    <p:sldId id="266" r:id="rId30"/>
    <p:sldId id="267" r:id="rId31"/>
    <p:sldId id="280" r:id="rId32"/>
    <p:sldId id="282" r:id="rId33"/>
    <p:sldId id="283" r:id="rId34"/>
    <p:sldId id="327" r:id="rId35"/>
    <p:sldId id="275" r:id="rId36"/>
    <p:sldId id="278" r:id="rId37"/>
    <p:sldId id="295" r:id="rId38"/>
    <p:sldId id="296" r:id="rId39"/>
    <p:sldId id="297" r:id="rId40"/>
    <p:sldId id="300" r:id="rId41"/>
    <p:sldId id="311" r:id="rId42"/>
    <p:sldId id="312" r:id="rId43"/>
    <p:sldId id="313" r:id="rId44"/>
    <p:sldId id="317" r:id="rId45"/>
    <p:sldId id="32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A2F775-736D-4154-A482-3420419806FB}">
          <p14:sldIdLst>
            <p14:sldId id="309"/>
            <p14:sldId id="270"/>
            <p14:sldId id="308"/>
            <p14:sldId id="271"/>
            <p14:sldId id="262"/>
            <p14:sldId id="291"/>
            <p14:sldId id="285"/>
            <p14:sldId id="292"/>
            <p14:sldId id="293"/>
            <p14:sldId id="294"/>
            <p14:sldId id="284"/>
            <p14:sldId id="298"/>
            <p14:sldId id="299"/>
            <p14:sldId id="315"/>
            <p14:sldId id="288"/>
            <p14:sldId id="314"/>
            <p14:sldId id="319"/>
            <p14:sldId id="322"/>
            <p14:sldId id="323"/>
            <p14:sldId id="324"/>
            <p14:sldId id="325"/>
            <p14:sldId id="321"/>
            <p14:sldId id="276"/>
            <p14:sldId id="281"/>
            <p14:sldId id="261"/>
            <p14:sldId id="256"/>
            <p14:sldId id="260"/>
            <p14:sldId id="264"/>
            <p14:sldId id="266"/>
            <p14:sldId id="267"/>
            <p14:sldId id="280"/>
            <p14:sldId id="282"/>
            <p14:sldId id="283"/>
            <p14:sldId id="327"/>
            <p14:sldId id="275"/>
            <p14:sldId id="278"/>
          </p14:sldIdLst>
        </p14:section>
        <p14:section name="Appendix" id="{9A644818-8ADC-48E9-8FFE-A6C8A1E3D520}">
          <p14:sldIdLst>
            <p14:sldId id="295"/>
            <p14:sldId id="296"/>
            <p14:sldId id="297"/>
            <p14:sldId id="300"/>
            <p14:sldId id="311"/>
            <p14:sldId id="312"/>
            <p14:sldId id="313"/>
            <p14:sldId id="317"/>
            <p14:sldId id="32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110EBC-8B21-4249-B9A2-C820428E6659}" v="1380" dt="2022-08-04T23:32:18.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55B21-5E1E-4F0A-9A5E-D6A9FF565702}"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6217C-CCB0-4E49-BDDD-B7DD69720A8A}" type="slidenum">
              <a:rPr lang="en-US" smtClean="0"/>
              <a:t>‹#›</a:t>
            </a:fld>
            <a:endParaRPr lang="en-US"/>
          </a:p>
        </p:txBody>
      </p:sp>
    </p:spTree>
    <p:extLst>
      <p:ext uri="{BB962C8B-B14F-4D97-AF65-F5344CB8AC3E}">
        <p14:creationId xmlns:p14="http://schemas.microsoft.com/office/powerpoint/2010/main" val="1781932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6217C-CCB0-4E49-BDDD-B7DD69720A8A}" type="slidenum">
              <a:rPr lang="en-US" smtClean="0"/>
              <a:t>20</a:t>
            </a:fld>
            <a:endParaRPr lang="en-US"/>
          </a:p>
        </p:txBody>
      </p:sp>
    </p:spTree>
    <p:extLst>
      <p:ext uri="{BB962C8B-B14F-4D97-AF65-F5344CB8AC3E}">
        <p14:creationId xmlns:p14="http://schemas.microsoft.com/office/powerpoint/2010/main" val="32149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C904-4E7A-493F-89AC-3DC4B706AC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4EA3B0-A8A9-424F-ADF4-9E24366FBD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94B0C8-714F-401C-B1CD-3A606186E5C5}"/>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CD40BCEA-3B99-45B6-802E-017D585B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4D8A2-3134-4E2B-9494-E1186320F572}"/>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912601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03F1-10B1-4BC5-8D67-40B562FCB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10C597-EEEA-400C-9002-79FC0EE176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79F90-8923-468C-A440-A60B6205AA44}"/>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D8E84002-3FD5-471E-B5A2-86508F01B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97037-58F6-42B6-B722-54B1CE0F7325}"/>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354281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05E016-129F-4E72-A88C-7828666887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C6349E-7898-4CA5-A5E8-A72D36676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9473D-E05D-4A23-B23D-F3C6AB318EE9}"/>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A7AA1448-EA6B-492C-B9F9-A24155682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DAED9-AAB0-4ADD-AFBA-A9629584CBB6}"/>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353061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7AAF-BBBE-4537-AF34-849B5C871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9D6436-92B1-45CD-A578-0321204B7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B080B-E43E-4680-BA50-DBDE4525273F}"/>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896F120C-DFBD-47C0-AE74-AE71B2A1B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0CDC3-ACE8-473A-A0F0-0E6E48DB60B4}"/>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8635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FA37-62D4-4C58-B825-3268D4886B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3F5A1C-451A-4540-B334-3349AED35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9690C-E38D-411D-85C7-B7303C34BB84}"/>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E401DA70-099C-4B82-B6A2-4D6119951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454AE-73E0-426E-8E67-9AFD0E2FDBC3}"/>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66878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B001-3B06-41C0-817B-BF353EF39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A2B15D-5BF8-4D37-B96F-2D21B94AC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960075-AE3B-4F38-B9CF-AAFF836D8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0966E1-884A-4D07-BEF4-A2CA9FFD789D}"/>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6" name="Footer Placeholder 5">
            <a:extLst>
              <a:ext uri="{FF2B5EF4-FFF2-40B4-BE49-F238E27FC236}">
                <a16:creationId xmlns:a16="http://schemas.microsoft.com/office/drawing/2014/main" id="{C23BA85D-6BB7-4B48-A2E3-36B67F8D6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4AEDC-72D6-40CE-B639-EFE74EC8AA52}"/>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427284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8CD9-8473-481F-92D2-35DFED91F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A6CEB-11A0-4437-8709-3BDA7ACD23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AF1BEF-BBF3-4D7F-99EA-3F0A6565AC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69E4D-F0B8-4024-AB54-F37BC83A3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9FB1C0-B5C5-45E5-8D66-574C61C1B3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28144A-A7CA-4175-845D-BCD4C394439D}"/>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8" name="Footer Placeholder 7">
            <a:extLst>
              <a:ext uri="{FF2B5EF4-FFF2-40B4-BE49-F238E27FC236}">
                <a16:creationId xmlns:a16="http://schemas.microsoft.com/office/drawing/2014/main" id="{B99F15B9-ECF9-40CD-BF1E-F6E2C0D6E7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E93064-064A-4B77-806A-BB35D968599D}"/>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266656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2731-4E3B-4E55-8CC2-29B8B50C89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936400-0E5A-497B-AC3A-32B583718E61}"/>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4" name="Footer Placeholder 3">
            <a:extLst>
              <a:ext uri="{FF2B5EF4-FFF2-40B4-BE49-F238E27FC236}">
                <a16:creationId xmlns:a16="http://schemas.microsoft.com/office/drawing/2014/main" id="{B20171F0-950B-43E6-AB73-1EF525BA01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505EAA-4CD5-4D6C-9AC3-762B66C1E9E2}"/>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30300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FA5B50-412D-4DBB-912D-D43505586170}"/>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3" name="Footer Placeholder 2">
            <a:extLst>
              <a:ext uri="{FF2B5EF4-FFF2-40B4-BE49-F238E27FC236}">
                <a16:creationId xmlns:a16="http://schemas.microsoft.com/office/drawing/2014/main" id="{A1CA2712-8C89-489F-8130-AF31BA87E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17CD8D-4776-400D-B39D-CBFF1D8F34C6}"/>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3175409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7BFB-4CAB-4DBF-9BD1-2A264C8E0D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FBCAEA-127F-4098-BBDB-1223365A2B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68FC29-637F-4ECF-BD12-98F4EA651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7CC718-DC68-4E0B-8AD9-7A65ED41C30F}"/>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6" name="Footer Placeholder 5">
            <a:extLst>
              <a:ext uri="{FF2B5EF4-FFF2-40B4-BE49-F238E27FC236}">
                <a16:creationId xmlns:a16="http://schemas.microsoft.com/office/drawing/2014/main" id="{61C161F3-6709-4945-B3B6-0B9D3CE65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9FF85-CDDD-4DAE-8551-CCF6576DE705}"/>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65935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4BDD-F93D-401A-823E-0D3B0320BD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C2FA9-6D9E-439B-A636-6B1C3D97D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77F6AC-B34C-401B-8990-2C8CA5E33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796A2-7B70-4658-8583-3B1758A34AB6}"/>
              </a:ext>
            </a:extLst>
          </p:cNvPr>
          <p:cNvSpPr>
            <a:spLocks noGrp="1"/>
          </p:cNvSpPr>
          <p:nvPr>
            <p:ph type="dt" sz="half" idx="10"/>
          </p:nvPr>
        </p:nvSpPr>
        <p:spPr/>
        <p:txBody>
          <a:bodyPr/>
          <a:lstStyle/>
          <a:p>
            <a:fld id="{7A0B4A00-2091-4FD6-8FA8-67E5A59E62FD}" type="datetimeFigureOut">
              <a:rPr lang="en-US" smtClean="0"/>
              <a:t>9/12/2022</a:t>
            </a:fld>
            <a:endParaRPr lang="en-US"/>
          </a:p>
        </p:txBody>
      </p:sp>
      <p:sp>
        <p:nvSpPr>
          <p:cNvPr id="6" name="Footer Placeholder 5">
            <a:extLst>
              <a:ext uri="{FF2B5EF4-FFF2-40B4-BE49-F238E27FC236}">
                <a16:creationId xmlns:a16="http://schemas.microsoft.com/office/drawing/2014/main" id="{699BD59C-FBCC-40BD-B50C-2C711E0F7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011B38-9186-4A18-8820-898AAEF05088}"/>
              </a:ext>
            </a:extLst>
          </p:cNvPr>
          <p:cNvSpPr>
            <a:spLocks noGrp="1"/>
          </p:cNvSpPr>
          <p:nvPr>
            <p:ph type="sldNum" sz="quarter" idx="12"/>
          </p:nvPr>
        </p:nvSpPr>
        <p:spPr/>
        <p:txBody>
          <a:bodyPr/>
          <a:lstStyle/>
          <a:p>
            <a:fld id="{50F25ED7-3DBC-452E-B23D-D18503DE0804}" type="slidenum">
              <a:rPr lang="en-US" smtClean="0"/>
              <a:t>‹#›</a:t>
            </a:fld>
            <a:endParaRPr lang="en-US"/>
          </a:p>
        </p:txBody>
      </p:sp>
    </p:spTree>
    <p:extLst>
      <p:ext uri="{BB962C8B-B14F-4D97-AF65-F5344CB8AC3E}">
        <p14:creationId xmlns:p14="http://schemas.microsoft.com/office/powerpoint/2010/main" val="2841763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9F3336-E4BD-4F9F-95C4-EE0EAB39B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B315E-B7DD-460D-8BF3-0A0055BF62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2DEF89-6B08-41A1-BF58-AC5A85FFD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B4A00-2091-4FD6-8FA8-67E5A59E62FD}" type="datetimeFigureOut">
              <a:rPr lang="en-US" smtClean="0"/>
              <a:t>9/12/2022</a:t>
            </a:fld>
            <a:endParaRPr lang="en-US"/>
          </a:p>
        </p:txBody>
      </p:sp>
      <p:sp>
        <p:nvSpPr>
          <p:cNvPr id="5" name="Footer Placeholder 4">
            <a:extLst>
              <a:ext uri="{FF2B5EF4-FFF2-40B4-BE49-F238E27FC236}">
                <a16:creationId xmlns:a16="http://schemas.microsoft.com/office/drawing/2014/main" id="{D8B001F4-AB02-47AA-A562-BDBBBAE2D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8E5BA8-F4B0-48BA-9CBC-5989268BA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25ED7-3DBC-452E-B23D-D18503DE0804}" type="slidenum">
              <a:rPr lang="en-US" smtClean="0"/>
              <a:t>‹#›</a:t>
            </a:fld>
            <a:endParaRPr lang="en-US"/>
          </a:p>
        </p:txBody>
      </p:sp>
    </p:spTree>
    <p:extLst>
      <p:ext uri="{BB962C8B-B14F-4D97-AF65-F5344CB8AC3E}">
        <p14:creationId xmlns:p14="http://schemas.microsoft.com/office/powerpoint/2010/main" val="2364425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physd.2013.07.001"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i.org/10.1038/s41562-019-063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47.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63.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8.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310.png"/><Relationship Id="rId7" Type="http://schemas.openxmlformats.org/officeDocument/2006/relationships/image" Target="../media/image160.png"/><Relationship Id="rId2" Type="http://schemas.openxmlformats.org/officeDocument/2006/relationships/image" Target="../media/image113.jp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20.pn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810.png"/><Relationship Id="rId18" Type="http://schemas.openxmlformats.org/officeDocument/2006/relationships/image" Target="../media/image1210.png"/><Relationship Id="rId26" Type="http://schemas.openxmlformats.org/officeDocument/2006/relationships/image" Target="../media/image420.png"/><Relationship Id="rId3" Type="http://schemas.openxmlformats.org/officeDocument/2006/relationships/image" Target="../media/image190.png"/><Relationship Id="rId21" Type="http://schemas.openxmlformats.org/officeDocument/2006/relationships/image" Target="../media/image370.png"/><Relationship Id="rId7" Type="http://schemas.openxmlformats.org/officeDocument/2006/relationships/image" Target="../media/image230.png"/><Relationship Id="rId12" Type="http://schemas.openxmlformats.org/officeDocument/2006/relationships/image" Target="../media/image280.png"/><Relationship Id="rId17" Type="http://schemas.openxmlformats.org/officeDocument/2006/relationships/image" Target="../media/image1010.png"/><Relationship Id="rId25" Type="http://schemas.openxmlformats.org/officeDocument/2006/relationships/image" Target="../media/image410.png"/><Relationship Id="rId2" Type="http://schemas.openxmlformats.org/officeDocument/2006/relationships/image" Target="../media/image180.png"/><Relationship Id="rId16" Type="http://schemas.openxmlformats.org/officeDocument/2006/relationships/image" Target="../media/image320.png"/><Relationship Id="rId20" Type="http://schemas.openxmlformats.org/officeDocument/2006/relationships/image" Target="../media/image290.png"/><Relationship Id="rId29"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24" Type="http://schemas.openxmlformats.org/officeDocument/2006/relationships/image" Target="../media/image400.png"/><Relationship Id="rId5" Type="http://schemas.openxmlformats.org/officeDocument/2006/relationships/image" Target="../media/image211.png"/><Relationship Id="rId15" Type="http://schemas.openxmlformats.org/officeDocument/2006/relationships/image" Target="../media/image910.png"/><Relationship Id="rId23" Type="http://schemas.openxmlformats.org/officeDocument/2006/relationships/image" Target="../media/image390.png"/><Relationship Id="rId28" Type="http://schemas.openxmlformats.org/officeDocument/2006/relationships/image" Target="../media/image440.png"/><Relationship Id="rId10" Type="http://schemas.openxmlformats.org/officeDocument/2006/relationships/image" Target="../media/image260.png"/><Relationship Id="rId19" Type="http://schemas.openxmlformats.org/officeDocument/2006/relationships/image" Target="../media/image350.png"/><Relationship Id="rId4" Type="http://schemas.openxmlformats.org/officeDocument/2006/relationships/image" Target="../media/image200.png"/><Relationship Id="rId9" Type="http://schemas.openxmlformats.org/officeDocument/2006/relationships/image" Target="../media/image250.png"/><Relationship Id="rId14" Type="http://schemas.openxmlformats.org/officeDocument/2006/relationships/image" Target="../media/image300.png"/><Relationship Id="rId22" Type="http://schemas.openxmlformats.org/officeDocument/2006/relationships/image" Target="../media/image380.png"/><Relationship Id="rId27" Type="http://schemas.openxmlformats.org/officeDocument/2006/relationships/image" Target="../media/image430.png"/><Relationship Id="rId30" Type="http://schemas.openxmlformats.org/officeDocument/2006/relationships/image" Target="../media/image460.png"/></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14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130.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16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7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467-018-05845-7" TargetMode="External"/><Relationship Id="rId2" Type="http://schemas.openxmlformats.org/officeDocument/2006/relationships/hyperlink" Target="https://doi.org/10.1038/srep1475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29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33.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40.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30.png"/><Relationship Id="rId5" Type="http://schemas.openxmlformats.org/officeDocument/2006/relationships/image" Target="../media/image1280.png"/><Relationship Id="rId4" Type="http://schemas.openxmlformats.org/officeDocument/2006/relationships/image" Target="../media/image136.png"/></Relationships>
</file>

<file path=ppt/slides/_rels/slide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0.png"/><Relationship Id="rId7" Type="http://schemas.openxmlformats.org/officeDocument/2006/relationships/image" Target="../media/image141.png"/><Relationship Id="rId2"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140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3A00-5F04-F040-8017-A78AB96A7D26}"/>
              </a:ext>
            </a:extLst>
          </p:cNvPr>
          <p:cNvSpPr>
            <a:spLocks noGrp="1"/>
          </p:cNvSpPr>
          <p:nvPr>
            <p:ph type="title"/>
          </p:nvPr>
        </p:nvSpPr>
        <p:spPr>
          <a:xfrm>
            <a:off x="363893" y="2193925"/>
            <a:ext cx="10980576" cy="1325563"/>
          </a:xfrm>
        </p:spPr>
        <p:txBody>
          <a:bodyPr>
            <a:normAutofit/>
          </a:bodyPr>
          <a:lstStyle/>
          <a:p>
            <a:pPr algn="ctr"/>
            <a:r>
              <a:rPr lang="en-US" sz="4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Time varying causal relationships between various features during the spread of COVID-19</a:t>
            </a:r>
            <a:endParaRPr lang="en-US" sz="8000"/>
          </a:p>
        </p:txBody>
      </p:sp>
      <p:sp>
        <p:nvSpPr>
          <p:cNvPr id="4" name="TextBox 3">
            <a:extLst>
              <a:ext uri="{FF2B5EF4-FFF2-40B4-BE49-F238E27FC236}">
                <a16:creationId xmlns:a16="http://schemas.microsoft.com/office/drawing/2014/main" id="{D3844AF9-0F5D-F802-CA55-CDAD9A390359}"/>
              </a:ext>
            </a:extLst>
          </p:cNvPr>
          <p:cNvSpPr txBox="1"/>
          <p:nvPr/>
        </p:nvSpPr>
        <p:spPr>
          <a:xfrm>
            <a:off x="3205625" y="4655976"/>
            <a:ext cx="5780750" cy="523220"/>
          </a:xfrm>
          <a:prstGeom prst="rect">
            <a:avLst/>
          </a:prstGeom>
          <a:noFill/>
        </p:spPr>
        <p:txBody>
          <a:bodyPr wrap="none" rtlCol="0">
            <a:spAutoFit/>
          </a:bodyPr>
          <a:lstStyle/>
          <a:p>
            <a:r>
              <a:rPr lang="en-US" sz="2800">
                <a:solidFill>
                  <a:schemeClr val="tx1">
                    <a:lumMod val="50000"/>
                    <a:lumOff val="50000"/>
                  </a:schemeClr>
                </a:solidFill>
              </a:rPr>
              <a:t>Arunim Bhattacharya and </a:t>
            </a:r>
            <a:r>
              <a:rPr lang="en-US" sz="2800" err="1">
                <a:solidFill>
                  <a:schemeClr val="tx1">
                    <a:lumMod val="50000"/>
                    <a:lumOff val="50000"/>
                  </a:schemeClr>
                </a:solidFill>
              </a:rPr>
              <a:t>Sachit</a:t>
            </a:r>
            <a:r>
              <a:rPr lang="en-US" sz="2800">
                <a:solidFill>
                  <a:schemeClr val="tx1">
                    <a:lumMod val="50000"/>
                    <a:lumOff val="50000"/>
                  </a:schemeClr>
                </a:solidFill>
              </a:rPr>
              <a:t> Butail</a:t>
            </a:r>
          </a:p>
        </p:txBody>
      </p:sp>
    </p:spTree>
    <p:extLst>
      <p:ext uri="{BB962C8B-B14F-4D97-AF65-F5344CB8AC3E}">
        <p14:creationId xmlns:p14="http://schemas.microsoft.com/office/powerpoint/2010/main" val="243532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DB22D-F7E0-4C06-9661-7C90F3BD3752}"/>
              </a:ext>
            </a:extLst>
          </p:cNvPr>
          <p:cNvSpPr txBox="1">
            <a:spLocks/>
          </p:cNvSpPr>
          <p:nvPr/>
        </p:nvSpPr>
        <p:spPr>
          <a:xfrm>
            <a:off x="1019355" y="201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 </a:t>
            </a:r>
            <a:r>
              <a:rPr lang="en-US" b="1"/>
              <a:t>Ulam map </a:t>
            </a:r>
            <a:r>
              <a:rPr lang="en-US"/>
              <a:t>normalized square root of entropies and switching coupling parameter</a:t>
            </a:r>
          </a:p>
        </p:txBody>
      </p:sp>
      <p:pic>
        <p:nvPicPr>
          <p:cNvPr id="12" name="Picture 11" descr="Chart, line chart, histogram&#10;&#10;Description automatically generated">
            <a:extLst>
              <a:ext uri="{FF2B5EF4-FFF2-40B4-BE49-F238E27FC236}">
                <a16:creationId xmlns:a16="http://schemas.microsoft.com/office/drawing/2014/main" id="{9D0ADCB9-D169-42F0-9F1D-9DDD798C1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10" y="1526785"/>
            <a:ext cx="6948275" cy="5061089"/>
          </a:xfrm>
          <a:prstGeom prst="rect">
            <a:avLst/>
          </a:prstGeom>
        </p:spPr>
      </p:pic>
    </p:spTree>
    <p:extLst>
      <p:ext uri="{BB962C8B-B14F-4D97-AF65-F5344CB8AC3E}">
        <p14:creationId xmlns:p14="http://schemas.microsoft.com/office/powerpoint/2010/main" val="9247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Vicsek Two Particle model with switching</a:t>
            </a:r>
          </a:p>
        </p:txBody>
      </p:sp>
      <p:pic>
        <p:nvPicPr>
          <p:cNvPr id="5" name="Picture 4" descr="Chart&#10;&#10;Description automatically generated">
            <a:extLst>
              <a:ext uri="{FF2B5EF4-FFF2-40B4-BE49-F238E27FC236}">
                <a16:creationId xmlns:a16="http://schemas.microsoft.com/office/drawing/2014/main" id="{8CB5665E-A8A7-4F10-A343-2A1BAD54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75" y="1866714"/>
            <a:ext cx="5297630" cy="3858768"/>
          </a:xfrm>
          <a:prstGeom prst="rect">
            <a:avLst/>
          </a:prstGeom>
        </p:spPr>
      </p:pic>
      <p:pic>
        <p:nvPicPr>
          <p:cNvPr id="4" name="Picture 3">
            <a:extLst>
              <a:ext uri="{FF2B5EF4-FFF2-40B4-BE49-F238E27FC236}">
                <a16:creationId xmlns:a16="http://schemas.microsoft.com/office/drawing/2014/main" id="{58C6DC5C-BEB2-445B-B016-9B5526072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6714"/>
            <a:ext cx="5297630" cy="3858768"/>
          </a:xfrm>
          <a:prstGeom prst="rect">
            <a:avLst/>
          </a:prstGeom>
        </p:spPr>
      </p:pic>
    </p:spTree>
    <p:extLst>
      <p:ext uri="{BB962C8B-B14F-4D97-AF65-F5344CB8AC3E}">
        <p14:creationId xmlns:p14="http://schemas.microsoft.com/office/powerpoint/2010/main" val="250252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9CC-7F47-49AB-AD1A-63B2632A2ECC}"/>
              </a:ext>
            </a:extLst>
          </p:cNvPr>
          <p:cNvSpPr>
            <a:spLocks noGrp="1"/>
          </p:cNvSpPr>
          <p:nvPr>
            <p:ph type="title"/>
          </p:nvPr>
        </p:nvSpPr>
        <p:spPr>
          <a:xfrm>
            <a:off x="554394" y="288633"/>
            <a:ext cx="10515600" cy="933677"/>
          </a:xfrm>
        </p:spPr>
        <p:txBody>
          <a:bodyPr/>
          <a:lstStyle/>
          <a:p>
            <a:r>
              <a:rPr lang="en-US"/>
              <a:t>Causation Entropy/ Conditional 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C4A53-C7F4-4294-99BE-13082BB43551}"/>
                  </a:ext>
                </a:extLst>
              </p:cNvPr>
              <p:cNvSpPr>
                <a:spLocks noGrp="1"/>
              </p:cNvSpPr>
              <p:nvPr>
                <p:ph idx="1"/>
              </p:nvPr>
            </p:nvSpPr>
            <p:spPr>
              <a:xfrm>
                <a:off x="270588" y="2696547"/>
                <a:ext cx="11616612" cy="2883159"/>
              </a:xfrm>
            </p:spPr>
            <p:txBody>
              <a:bodyPr/>
              <a:lstStyle/>
              <a:p>
                <a:r>
                  <a:rPr lang="en-US"/>
                  <a:t>Sun and </a:t>
                </a:r>
                <a:r>
                  <a:rPr lang="en-US" err="1"/>
                  <a:t>Bollt</a:t>
                </a:r>
                <a:r>
                  <a:rPr lang="en-US"/>
                  <a:t>, </a:t>
                </a:r>
                <a:r>
                  <a:rPr lang="en-US" err="1"/>
                  <a:t>Porfiri</a:t>
                </a:r>
                <a:r>
                  <a:rPr lang="en-US"/>
                  <a:t> et. Al.</a:t>
                </a:r>
              </a:p>
              <a:p>
                <a:pPr lvl="1"/>
                <a:r>
                  <a:rPr lang="en-US"/>
                  <a:t>Z-&gt; Y -&gt; X: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≠0</m:t>
                    </m:r>
                  </m:oMath>
                </a14:m>
                <a:r>
                  <a:rPr lang="en-US"/>
                  <a:t>,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≠0</m:t>
                    </m:r>
                  </m:oMath>
                </a14:m>
                <a:r>
                  <a:rPr lang="en-US"/>
                  <a:t> varies with coupling strength</a:t>
                </a:r>
              </a:p>
              <a:p>
                <a:pPr lvl="2"/>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a:t> -&gt; Indirect coupling is not picked up by Causation Entropy.</a:t>
                </a:r>
              </a:p>
              <a:p>
                <a:pPr lvl="1"/>
                <a:r>
                  <a:rPr lang="en-US"/>
                  <a:t>Same output for time varying coupling.</a:t>
                </a:r>
              </a:p>
              <a:p>
                <a:pPr lvl="1"/>
                <a:r>
                  <a:rPr lang="en-US"/>
                  <a:t>Entropy is being calculated for a whole dataset.</a:t>
                </a:r>
              </a:p>
              <a:p>
                <a:endParaRPr lang="en-US"/>
              </a:p>
            </p:txBody>
          </p:sp>
        </mc:Choice>
        <mc:Fallback xmlns="">
          <p:sp>
            <p:nvSpPr>
              <p:cNvPr id="3" name="Content Placeholder 2">
                <a:extLst>
                  <a:ext uri="{FF2B5EF4-FFF2-40B4-BE49-F238E27FC236}">
                    <a16:creationId xmlns:a16="http://schemas.microsoft.com/office/drawing/2014/main" id="{92FC4A53-C7F4-4294-99BE-13082BB43551}"/>
                  </a:ext>
                </a:extLst>
              </p:cNvPr>
              <p:cNvSpPr>
                <a:spLocks noGrp="1" noRot="1" noChangeAspect="1" noMove="1" noResize="1" noEditPoints="1" noAdjustHandles="1" noChangeArrowheads="1" noChangeShapeType="1" noTextEdit="1"/>
              </p:cNvSpPr>
              <p:nvPr>
                <p:ph idx="1"/>
              </p:nvPr>
            </p:nvSpPr>
            <p:spPr>
              <a:xfrm>
                <a:off x="270588" y="2696547"/>
                <a:ext cx="11616612" cy="2883159"/>
              </a:xfrm>
              <a:blipFill>
                <a:blip r:embed="rId2"/>
                <a:stretch>
                  <a:fillRect l="-944" t="-33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06C69E0-535B-70D6-BE45-31E101496485}"/>
              </a:ext>
            </a:extLst>
          </p:cNvPr>
          <p:cNvSpPr txBox="1"/>
          <p:nvPr/>
        </p:nvSpPr>
        <p:spPr>
          <a:xfrm>
            <a:off x="83976" y="1125866"/>
            <a:ext cx="12108024" cy="1323439"/>
          </a:xfrm>
          <a:prstGeom prst="rect">
            <a:avLst/>
          </a:prstGeom>
          <a:noFill/>
        </p:spPr>
        <p:txBody>
          <a:bodyPr wrap="square" rtlCol="0">
            <a:spAutoFit/>
          </a:bodyPr>
          <a:lstStyle/>
          <a:p>
            <a:r>
              <a:rPr lang="en-US" sz="2000"/>
              <a:t>For multiple random processes, some are indirectly coupled and others are directly coupled. Transfer Entropy does not to discriminate between these direct and indirect couplings. Conditional Transfer Entropy however avoids picking up the indirectly coupled processes. For multi-way coupled models like SEIS, it is useful to obtain conditional TE to identify the processes that are directly coupled.</a:t>
            </a:r>
          </a:p>
        </p:txBody>
      </p:sp>
      <p:sp>
        <p:nvSpPr>
          <p:cNvPr id="8" name="TextBox 7">
            <a:extLst>
              <a:ext uri="{FF2B5EF4-FFF2-40B4-BE49-F238E27FC236}">
                <a16:creationId xmlns:a16="http://schemas.microsoft.com/office/drawing/2014/main" id="{F8F0CD99-88F4-091B-4670-7B7EE579CA42}"/>
              </a:ext>
            </a:extLst>
          </p:cNvPr>
          <p:cNvSpPr txBox="1"/>
          <p:nvPr/>
        </p:nvSpPr>
        <p:spPr>
          <a:xfrm>
            <a:off x="0" y="5921218"/>
            <a:ext cx="11767846" cy="461665"/>
          </a:xfrm>
          <a:prstGeom prst="rect">
            <a:avLst/>
          </a:prstGeom>
          <a:noFill/>
        </p:spPr>
        <p:txBody>
          <a:bodyPr wrap="square">
            <a:spAutoFit/>
          </a:bodyPr>
          <a:lstStyle/>
          <a:p>
            <a:pPr algn="ctr">
              <a:spcBef>
                <a:spcPts val="0"/>
              </a:spcBef>
              <a:spcAft>
                <a:spcPts val="0"/>
              </a:spcAft>
            </a:pPr>
            <a:r>
              <a:rPr lang="en-US" sz="1200">
                <a:solidFill>
                  <a:schemeClr val="tx1">
                    <a:tint val="75000"/>
                  </a:schemeClr>
                </a:solidFill>
              </a:rPr>
              <a:t>J. Sun and E. M. </a:t>
            </a:r>
            <a:r>
              <a:rPr lang="en-US" sz="1200" err="1">
                <a:solidFill>
                  <a:schemeClr val="tx1">
                    <a:tint val="75000"/>
                  </a:schemeClr>
                </a:solidFill>
              </a:rPr>
              <a:t>Bollt</a:t>
            </a:r>
            <a:r>
              <a:rPr lang="en-US" sz="1200">
                <a:solidFill>
                  <a:schemeClr val="tx1">
                    <a:tint val="75000"/>
                  </a:schemeClr>
                </a:solidFill>
              </a:rPr>
              <a:t>, “Causation Entropy Identifies Indirect Influences, Dominance of Neighbors and Anticipatory Couplings,” </a:t>
            </a:r>
            <a:r>
              <a:rPr lang="en-US" sz="1200" err="1">
                <a:solidFill>
                  <a:schemeClr val="tx1">
                    <a:tint val="75000"/>
                  </a:schemeClr>
                </a:solidFill>
              </a:rPr>
              <a:t>Physica</a:t>
            </a:r>
            <a:r>
              <a:rPr lang="en-US" sz="1200">
                <a:solidFill>
                  <a:schemeClr val="tx1">
                    <a:tint val="75000"/>
                  </a:schemeClr>
                </a:solidFill>
              </a:rPr>
              <a:t> D: Nonlinear Phenomena, vol. 267, pp. 49–57, Jan. 2014,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3">
                  <a:extLst>
                    <a:ext uri="{A12FA001-AC4F-418D-AE19-62706E023703}">
                      <ahyp:hlinkClr xmlns:ahyp="http://schemas.microsoft.com/office/drawing/2018/hyperlinkcolor" val="tx"/>
                    </a:ext>
                  </a:extLst>
                </a:hlinkClick>
              </a:rPr>
              <a:t>10.1016/j.physd.2013.07.001</a:t>
            </a:r>
            <a:r>
              <a:rPr lang="en-US" sz="1200">
                <a:solidFill>
                  <a:schemeClr val="tx1">
                    <a:tint val="75000"/>
                  </a:schemeClr>
                </a:solidFill>
              </a:rPr>
              <a:t>.</a:t>
            </a:r>
          </a:p>
        </p:txBody>
      </p:sp>
      <p:sp>
        <p:nvSpPr>
          <p:cNvPr id="11" name="TextBox 10">
            <a:extLst>
              <a:ext uri="{FF2B5EF4-FFF2-40B4-BE49-F238E27FC236}">
                <a16:creationId xmlns:a16="http://schemas.microsoft.com/office/drawing/2014/main" id="{FD24417C-F3F3-5E99-B673-706AAA5E3CFB}"/>
              </a:ext>
            </a:extLst>
          </p:cNvPr>
          <p:cNvSpPr txBox="1"/>
          <p:nvPr/>
        </p:nvSpPr>
        <p:spPr>
          <a:xfrm>
            <a:off x="0" y="6382883"/>
            <a:ext cx="11616612" cy="461665"/>
          </a:xfrm>
          <a:prstGeom prst="rect">
            <a:avLst/>
          </a:prstGeom>
          <a:noFill/>
        </p:spPr>
        <p:txBody>
          <a:bodyPr wrap="square">
            <a:spAutoFit/>
          </a:bodyPr>
          <a:lstStyle/>
          <a:p>
            <a:pPr algn="ctr"/>
            <a:r>
              <a:rPr lang="en-US" sz="1200">
                <a:solidFill>
                  <a:schemeClr val="tx1">
                    <a:tint val="75000"/>
                  </a:schemeClr>
                </a:solidFill>
              </a:rPr>
              <a:t>M. </a:t>
            </a:r>
            <a:r>
              <a:rPr lang="en-US" sz="1200" err="1">
                <a:solidFill>
                  <a:schemeClr val="tx1">
                    <a:tint val="75000"/>
                  </a:schemeClr>
                </a:solidFill>
              </a:rPr>
              <a:t>Porfiri</a:t>
            </a:r>
            <a:r>
              <a:rPr lang="en-US" sz="1200">
                <a:solidFill>
                  <a:schemeClr val="tx1">
                    <a:tint val="75000"/>
                  </a:schemeClr>
                </a:solidFill>
              </a:rPr>
              <a:t>, R. R. </a:t>
            </a:r>
            <a:r>
              <a:rPr lang="en-US" sz="1200" err="1">
                <a:solidFill>
                  <a:schemeClr val="tx1">
                    <a:tint val="75000"/>
                  </a:schemeClr>
                </a:solidFill>
              </a:rPr>
              <a:t>Sattanapalle</a:t>
            </a:r>
            <a:r>
              <a:rPr lang="en-US" sz="1200">
                <a:solidFill>
                  <a:schemeClr val="tx1">
                    <a:tint val="75000"/>
                  </a:schemeClr>
                </a:solidFill>
              </a:rPr>
              <a:t>, S. Nakayama, J. </a:t>
            </a:r>
            <a:r>
              <a:rPr lang="en-US" sz="1200" err="1">
                <a:solidFill>
                  <a:schemeClr val="tx1">
                    <a:tint val="75000"/>
                  </a:schemeClr>
                </a:solidFill>
              </a:rPr>
              <a:t>Macinko</a:t>
            </a:r>
            <a:r>
              <a:rPr lang="en-US" sz="1200">
                <a:solidFill>
                  <a:schemeClr val="tx1">
                    <a:tint val="75000"/>
                  </a:schemeClr>
                </a:solidFill>
              </a:rPr>
              <a:t>, and R. </a:t>
            </a:r>
            <a:r>
              <a:rPr lang="en-US" sz="1200" err="1">
                <a:solidFill>
                  <a:schemeClr val="tx1">
                    <a:tint val="75000"/>
                  </a:schemeClr>
                </a:solidFill>
              </a:rPr>
              <a:t>Sipahi</a:t>
            </a:r>
            <a:r>
              <a:rPr lang="en-US" sz="1200">
                <a:solidFill>
                  <a:schemeClr val="tx1">
                    <a:tint val="75000"/>
                  </a:schemeClr>
                </a:solidFill>
              </a:rPr>
              <a:t>, “Media coverage and firearm acquisition in the aftermath of a mass shooting,” Nat Hum </a:t>
            </a:r>
            <a:r>
              <a:rPr lang="en-US" sz="1200" err="1">
                <a:solidFill>
                  <a:schemeClr val="tx1">
                    <a:tint val="75000"/>
                  </a:schemeClr>
                </a:solidFill>
              </a:rPr>
              <a:t>Behav</a:t>
            </a:r>
            <a:r>
              <a:rPr lang="en-US" sz="1200">
                <a:solidFill>
                  <a:schemeClr val="tx1">
                    <a:tint val="75000"/>
                  </a:schemeClr>
                </a:solidFill>
              </a:rPr>
              <a:t>, vol. 3, no. 9, pp. 913–921, Sep. 2019,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4">
                  <a:extLst>
                    <a:ext uri="{A12FA001-AC4F-418D-AE19-62706E023703}">
                      <ahyp:hlinkClr xmlns:ahyp="http://schemas.microsoft.com/office/drawing/2018/hyperlinkcolor" val="tx"/>
                    </a:ext>
                  </a:extLst>
                </a:hlinkClick>
              </a:rPr>
              <a:t>10.1038/s41562-019-0636-0</a:t>
            </a:r>
            <a:r>
              <a:rPr lang="en-US" sz="1200">
                <a:solidFill>
                  <a:schemeClr val="tx1">
                    <a:tint val="75000"/>
                  </a:schemeClr>
                </a:solidFill>
              </a:rPr>
              <a:t>.</a:t>
            </a:r>
          </a:p>
        </p:txBody>
      </p:sp>
      <p:cxnSp>
        <p:nvCxnSpPr>
          <p:cNvPr id="12" name="Straight Connector 11">
            <a:extLst>
              <a:ext uri="{FF2B5EF4-FFF2-40B4-BE49-F238E27FC236}">
                <a16:creationId xmlns:a16="http://schemas.microsoft.com/office/drawing/2014/main" id="{014026B9-A5DA-3909-79C9-3B31E3A249A7}"/>
              </a:ext>
            </a:extLst>
          </p:cNvPr>
          <p:cNvCxnSpPr/>
          <p:nvPr/>
        </p:nvCxnSpPr>
        <p:spPr>
          <a:xfrm>
            <a:off x="4096450" y="5826948"/>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AA32-0B27-40F4-9B07-A50182BB409B}"/>
              </a:ext>
            </a:extLst>
          </p:cNvPr>
          <p:cNvSpPr>
            <a:spLocks noGrp="1"/>
          </p:cNvSpPr>
          <p:nvPr>
            <p:ph type="title"/>
          </p:nvPr>
        </p:nvSpPr>
        <p:spPr>
          <a:xfrm>
            <a:off x="838200" y="123585"/>
            <a:ext cx="10515600" cy="799441"/>
          </a:xfrm>
        </p:spPr>
        <p:txBody>
          <a:bodyPr/>
          <a:lstStyle/>
          <a:p>
            <a:r>
              <a:rPr lang="en-US"/>
              <a:t>Causation Entropy Tent map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2CA1140-9262-4A8F-B5D4-697E8AF0BF85}"/>
                  </a:ext>
                </a:extLst>
              </p:cNvPr>
              <p:cNvSpPr>
                <a:spLocks noGrp="1"/>
              </p:cNvSpPr>
              <p:nvPr>
                <p:ph idx="1"/>
              </p:nvPr>
            </p:nvSpPr>
            <p:spPr>
              <a:xfrm>
                <a:off x="159559" y="2389426"/>
                <a:ext cx="4608443" cy="14265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endParaRPr lang="en-US"/>
              </a:p>
            </p:txBody>
          </p:sp>
        </mc:Choice>
        <mc:Fallback xmlns="">
          <p:sp>
            <p:nvSpPr>
              <p:cNvPr id="4" name="Content Placeholder 2">
                <a:extLst>
                  <a:ext uri="{FF2B5EF4-FFF2-40B4-BE49-F238E27FC236}">
                    <a16:creationId xmlns:a16="http://schemas.microsoft.com/office/drawing/2014/main" id="{92CA1140-9262-4A8F-B5D4-697E8AF0BF85}"/>
                  </a:ext>
                </a:extLst>
              </p:cNvPr>
              <p:cNvSpPr>
                <a:spLocks noGrp="1" noRot="1" noChangeAspect="1" noMove="1" noResize="1" noEditPoints="1" noAdjustHandles="1" noChangeArrowheads="1" noChangeShapeType="1" noTextEdit="1"/>
              </p:cNvSpPr>
              <p:nvPr>
                <p:ph idx="1"/>
              </p:nvPr>
            </p:nvSpPr>
            <p:spPr>
              <a:xfrm>
                <a:off x="159559" y="2389426"/>
                <a:ext cx="4608443" cy="142653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F33BF7-43A2-4880-94E8-3B2CADD255F9}"/>
                  </a:ext>
                </a:extLst>
              </p:cNvPr>
              <p:cNvSpPr txBox="1"/>
              <p:nvPr/>
            </p:nvSpPr>
            <p:spPr>
              <a:xfrm>
                <a:off x="1061049" y="3713504"/>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−3)</m:t>
                      </m:r>
                    </m:oMath>
                  </m:oMathPara>
                </a14:m>
                <a:endParaRPr lang="en-US"/>
              </a:p>
            </p:txBody>
          </p:sp>
        </mc:Choice>
        <mc:Fallback xmlns="">
          <p:sp>
            <p:nvSpPr>
              <p:cNvPr id="5" name="TextBox 4">
                <a:extLst>
                  <a:ext uri="{FF2B5EF4-FFF2-40B4-BE49-F238E27FC236}">
                    <a16:creationId xmlns:a16="http://schemas.microsoft.com/office/drawing/2014/main" id="{F6F33BF7-43A2-4880-94E8-3B2CADD255F9}"/>
                  </a:ext>
                </a:extLst>
              </p:cNvPr>
              <p:cNvSpPr txBox="1">
                <a:spLocks noRot="1" noChangeAspect="1" noMove="1" noResize="1" noEditPoints="1" noAdjustHandles="1" noChangeArrowheads="1" noChangeShapeType="1" noTextEdit="1"/>
              </p:cNvSpPr>
              <p:nvPr/>
            </p:nvSpPr>
            <p:spPr>
              <a:xfrm>
                <a:off x="1061049" y="3713504"/>
                <a:ext cx="1839286" cy="391261"/>
              </a:xfrm>
              <a:prstGeom prst="rect">
                <a:avLst/>
              </a:prstGeom>
              <a:blipFill>
                <a:blip r:embed="rId3"/>
                <a:stretch>
                  <a:fillRect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ED884D-D496-4459-A792-3903C052FBB9}"/>
              </a:ext>
            </a:extLst>
          </p:cNvPr>
          <p:cNvSpPr txBox="1"/>
          <p:nvPr/>
        </p:nvSpPr>
        <p:spPr>
          <a:xfrm>
            <a:off x="1777041" y="4527459"/>
            <a:ext cx="1620957" cy="523220"/>
          </a:xfrm>
          <a:prstGeom prst="rect">
            <a:avLst/>
          </a:prstGeom>
          <a:noFill/>
        </p:spPr>
        <p:txBody>
          <a:bodyPr wrap="none" rtlCol="0">
            <a:spAutoFit/>
          </a:bodyPr>
          <a:lstStyle/>
          <a:p>
            <a:r>
              <a:rPr lang="en-US" sz="2800"/>
              <a:t>Y -&gt; Z -&gt; X</a:t>
            </a:r>
          </a:p>
        </p:txBody>
      </p:sp>
      <p:pic>
        <p:nvPicPr>
          <p:cNvPr id="10" name="Picture 9" descr="Chart, histogram&#10;&#10;Description automatically generated">
            <a:extLst>
              <a:ext uri="{FF2B5EF4-FFF2-40B4-BE49-F238E27FC236}">
                <a16:creationId xmlns:a16="http://schemas.microsoft.com/office/drawing/2014/main" id="{8881246D-755B-4A87-967D-325CA8C839DD}"/>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4901" r="4238"/>
          <a:stretch/>
        </p:blipFill>
        <p:spPr>
          <a:xfrm>
            <a:off x="4682900" y="923026"/>
            <a:ext cx="7343192" cy="52496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97D0C2-D7EC-45EE-9EF8-7601559D59CC}"/>
                  </a:ext>
                </a:extLst>
              </p:cNvPr>
              <p:cNvSpPr txBox="1"/>
              <p:nvPr/>
            </p:nvSpPr>
            <p:spPr>
              <a:xfrm>
                <a:off x="2843614" y="3713504"/>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1" name="TextBox 10">
                <a:extLst>
                  <a:ext uri="{FF2B5EF4-FFF2-40B4-BE49-F238E27FC236}">
                    <a16:creationId xmlns:a16="http://schemas.microsoft.com/office/drawing/2014/main" id="{C797D0C2-D7EC-45EE-9EF8-7601559D59CC}"/>
                  </a:ext>
                </a:extLst>
              </p:cNvPr>
              <p:cNvSpPr txBox="1">
                <a:spLocks noRot="1" noChangeAspect="1" noMove="1" noResize="1" noEditPoints="1" noAdjustHandles="1" noChangeArrowheads="1" noChangeShapeType="1" noTextEdit="1"/>
              </p:cNvSpPr>
              <p:nvPr/>
            </p:nvSpPr>
            <p:spPr>
              <a:xfrm>
                <a:off x="2843614" y="3713504"/>
                <a:ext cx="9582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919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582902" y="1915416"/>
            <a:ext cx="2786457" cy="1015663"/>
          </a:xfrm>
          <a:prstGeom prst="rect">
            <a:avLst/>
          </a:prstGeom>
          <a:noFill/>
        </p:spPr>
        <p:txBody>
          <a:bodyPr wrap="square" rtlCol="0">
            <a:spAutoFit/>
          </a:bodyPr>
          <a:lstStyle/>
          <a:p>
            <a:pPr algn="just"/>
            <a:r>
              <a:rPr lang="en-US" sz="2000"/>
              <a:t>Three particles: X, Y, Z</a:t>
            </a:r>
          </a:p>
          <a:p>
            <a:pPr algn="just"/>
            <a:r>
              <a:rPr lang="en-US" sz="2000"/>
              <a:t>X is independent.</a:t>
            </a:r>
          </a:p>
          <a:p>
            <a:pPr algn="just"/>
            <a:r>
              <a:rPr lang="en-US" sz="2000"/>
              <a:t>X-&gt;Y-&gt;Z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290630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𝑐𝑝</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𝑐𝑝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highlight>
                      <a:srgbClr val="FFFF00"/>
                    </a:highlight>
                  </a:rPr>
                  <a:t>Cp = 0.9, Need very strong coupling for directionality to manifest</a:t>
                </a:r>
              </a:p>
            </p:txBody>
          </p:sp>
        </mc:Choice>
        <mc:Fallback xmlns="">
          <p:sp>
            <p:nvSpPr>
              <p:cNvPr id="5" name="TextBox 4">
                <a:extLst>
                  <a:ext uri="{FF2B5EF4-FFF2-40B4-BE49-F238E27FC236}">
                    <a16:creationId xmlns:a16="http://schemas.microsoft.com/office/drawing/2014/main" id="{9212D92E-26F2-AB0F-21E9-E041CE2048EE}"/>
                  </a:ext>
                </a:extLst>
              </p:cNvPr>
              <p:cNvSpPr txBox="1">
                <a:spLocks noRot="1" noChangeAspect="1" noMove="1" noResize="1" noEditPoints="1" noAdjustHandles="1" noChangeArrowheads="1" noChangeShapeType="1" noTextEdit="1"/>
              </p:cNvSpPr>
              <p:nvPr/>
            </p:nvSpPr>
            <p:spPr>
              <a:xfrm>
                <a:off x="8248160" y="3233193"/>
                <a:ext cx="3717680" cy="2906308"/>
              </a:xfrm>
              <a:prstGeom prst="rect">
                <a:avLst/>
              </a:prstGeom>
              <a:blipFill>
                <a:blip r:embed="rId2"/>
                <a:stretch>
                  <a:fillRect l="-984" t="-1048" r="-2623" b="-2306"/>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10342F4D-27B8-A76B-A551-F44BFB23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4" y="776378"/>
            <a:ext cx="3647919" cy="2652622"/>
          </a:xfrm>
          <a:prstGeom prst="rect">
            <a:avLst/>
          </a:prstGeom>
        </p:spPr>
      </p:pic>
      <p:pic>
        <p:nvPicPr>
          <p:cNvPr id="13" name="Picture 12" descr="Chart, histogram&#10;&#10;Description automatically generated">
            <a:extLst>
              <a:ext uri="{FF2B5EF4-FFF2-40B4-BE49-F238E27FC236}">
                <a16:creationId xmlns:a16="http://schemas.microsoft.com/office/drawing/2014/main" id="{B2669F0F-8557-49B8-63F0-2C4074272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145" y="776378"/>
            <a:ext cx="3651235" cy="2651760"/>
          </a:xfrm>
          <a:prstGeom prst="rect">
            <a:avLst/>
          </a:prstGeom>
        </p:spPr>
      </p:pic>
      <p:pic>
        <p:nvPicPr>
          <p:cNvPr id="15" name="Picture 14" descr="Chart, histogram&#10;&#10;Description automatically generated">
            <a:extLst>
              <a:ext uri="{FF2B5EF4-FFF2-40B4-BE49-F238E27FC236}">
                <a16:creationId xmlns:a16="http://schemas.microsoft.com/office/drawing/2014/main" id="{448C3737-5DA2-CEDA-5DAC-E70FF3828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865" y="3389222"/>
            <a:ext cx="4366958" cy="3175480"/>
          </a:xfrm>
          <a:prstGeom prst="rect">
            <a:avLst/>
          </a:prstGeom>
        </p:spPr>
      </p:pic>
    </p:spTree>
    <p:extLst>
      <p:ext uri="{BB962C8B-B14F-4D97-AF65-F5344CB8AC3E}">
        <p14:creationId xmlns:p14="http://schemas.microsoft.com/office/powerpoint/2010/main" val="318620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3879267"/>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3879267"/>
              </a:xfrm>
              <a:prstGeom prst="rect">
                <a:avLst/>
              </a:prstGeom>
              <a:blipFill>
                <a:blip r:embed="rId2"/>
                <a:stretch>
                  <a:fillRect l="-836" t="-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have been picked up from the paper (</a:t>
                </a:r>
                <a:r>
                  <a:rPr lang="en-US" dirty="0" err="1"/>
                  <a:t>Carcione</a:t>
                </a:r>
                <a:r>
                  <a:rPr lang="en-US" dirty="0"/>
                  <a:t> et al., 2020).</a:t>
                </a:r>
              </a:p>
              <a:p>
                <a:pPr marL="285750" indent="-285750">
                  <a:buFont typeface="Arial" panose="020B0604020202020204" pitchFamily="34" charset="0"/>
                  <a:buChar char="•"/>
                </a:pPr>
                <a:r>
                  <a:rPr lang="en-US" dirty="0"/>
                  <a:t>Information Transfer is calculated between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𝐸</m:t>
                    </m:r>
                  </m:oMath>
                </a14:m>
                <a:r>
                  <a:rPr lang="en-US" dirty="0"/>
                  <a:t>, </a:t>
                </a:r>
                <a14:m>
                  <m:oMath xmlns:m="http://schemas.openxmlformats.org/officeDocument/2006/math">
                    <m:r>
                      <a:rPr lang="en-US" b="0" i="1" smtClean="0">
                        <a:latin typeface="Cambria Math" panose="02040503050406030204" pitchFamily="18" charset="0"/>
                      </a:rPr>
                      <m:t>𝐼</m:t>
                    </m:r>
                  </m:oMath>
                </a14:m>
                <a:r>
                  <a:rPr lang="en-US" dirty="0"/>
                  <a:t> and </a:t>
                </a:r>
                <a14:m>
                  <m:oMath xmlns:m="http://schemas.openxmlformats.org/officeDocument/2006/math">
                    <m:r>
                      <a:rPr lang="en-US" b="0" i="1" smtClean="0">
                        <a:latin typeface="Cambria Math" panose="02040503050406030204" pitchFamily="18" charset="0"/>
                      </a:rPr>
                      <m:t>𝑅</m:t>
                    </m:r>
                  </m:oMath>
                </a14:m>
                <a:r>
                  <a:rPr lang="en-US" dirty="0"/>
                  <a:t>.</a:t>
                </a:r>
              </a:p>
              <a:p>
                <a:pPr marL="285750" indent="-285750">
                  <a:buFont typeface="Arial" panose="020B0604020202020204" pitchFamily="34" charset="0"/>
                  <a:buChar char="•"/>
                </a:pPr>
                <a:r>
                  <a:rPr lang="en-US" dirty="0"/>
                  <a:t>2 years of simulation time.</a:t>
                </a:r>
              </a:p>
              <a:p>
                <a:pPr marL="285750" indent="-285750">
                  <a:buFont typeface="Arial" panose="020B0604020202020204" pitchFamily="34" charset="0"/>
                  <a:buChar char="•"/>
                </a:pPr>
                <a:r>
                  <a:rPr lang="en-US" dirty="0"/>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2372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a:t>
            </a:r>
          </a:p>
        </p:txBody>
      </p:sp>
      <p:pic>
        <p:nvPicPr>
          <p:cNvPr id="4" name="Picture 3">
            <a:extLst>
              <a:ext uri="{FF2B5EF4-FFF2-40B4-BE49-F238E27FC236}">
                <a16:creationId xmlns:a16="http://schemas.microsoft.com/office/drawing/2014/main" id="{E6F0D5BE-9A70-A931-221B-00FD68BFE75D}"/>
              </a:ext>
            </a:extLst>
          </p:cNvPr>
          <p:cNvPicPr>
            <a:picLocks noChangeAspect="1"/>
          </p:cNvPicPr>
          <p:nvPr/>
        </p:nvPicPr>
        <p:blipFill rotWithShape="1">
          <a:blip r:embed="rId2">
            <a:extLst>
              <a:ext uri="{28A0092B-C50C-407E-A947-70E740481C1C}">
                <a14:useLocalDpi xmlns:a14="http://schemas.microsoft.com/office/drawing/2010/main" val="0"/>
              </a:ext>
            </a:extLst>
          </a:blip>
          <a:srcRect l="8065" r="6731"/>
          <a:stretch/>
        </p:blipFill>
        <p:spPr>
          <a:xfrm>
            <a:off x="0" y="780994"/>
            <a:ext cx="8731622" cy="5097291"/>
          </a:xfrm>
          <a:prstGeom prst="rect">
            <a:avLst/>
          </a:prstGeom>
        </p:spPr>
      </p:pic>
      <p:sp>
        <p:nvSpPr>
          <p:cNvPr id="5" name="TextBox 4">
            <a:extLst>
              <a:ext uri="{FF2B5EF4-FFF2-40B4-BE49-F238E27FC236}">
                <a16:creationId xmlns:a16="http://schemas.microsoft.com/office/drawing/2014/main" id="{BA953083-DA80-9A1A-92E2-4568A13AAF7B}"/>
              </a:ext>
            </a:extLst>
          </p:cNvPr>
          <p:cNvSpPr txBox="1"/>
          <p:nvPr/>
        </p:nvSpPr>
        <p:spPr>
          <a:xfrm>
            <a:off x="8743860" y="2310964"/>
            <a:ext cx="3636814" cy="1754326"/>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p:txBody>
      </p:sp>
      <p:grpSp>
        <p:nvGrpSpPr>
          <p:cNvPr id="30" name="Group 29">
            <a:extLst>
              <a:ext uri="{FF2B5EF4-FFF2-40B4-BE49-F238E27FC236}">
                <a16:creationId xmlns:a16="http://schemas.microsoft.com/office/drawing/2014/main" id="{A0DA7356-88BA-4152-B39B-E132222F0E9D}"/>
              </a:ext>
            </a:extLst>
          </p:cNvPr>
          <p:cNvGrpSpPr/>
          <p:nvPr/>
        </p:nvGrpSpPr>
        <p:grpSpPr>
          <a:xfrm>
            <a:off x="9218319" y="4533495"/>
            <a:ext cx="1796798" cy="1964179"/>
            <a:chOff x="9218319" y="4533495"/>
            <a:chExt cx="1796798" cy="1964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5587-D8BD-9B41-31E5-EC4E7DCCC035}"/>
                    </a:ext>
                  </a:extLst>
                </p:cNvPr>
                <p:cNvSpPr txBox="1"/>
                <p:nvPr/>
              </p:nvSpPr>
              <p:spPr>
                <a:xfrm>
                  <a:off x="10139164" y="4835020"/>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E6DF5587-D8BD-9B41-31E5-EC4E7DCCC035}"/>
                    </a:ext>
                  </a:extLst>
                </p:cNvPr>
                <p:cNvSpPr txBox="1">
                  <a:spLocks noRot="1" noChangeAspect="1" noMove="1" noResize="1" noEditPoints="1" noAdjustHandles="1" noChangeArrowheads="1" noChangeShapeType="1" noTextEdit="1"/>
                </p:cNvSpPr>
                <p:nvPr/>
              </p:nvSpPr>
              <p:spPr>
                <a:xfrm>
                  <a:off x="10139164" y="4835020"/>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F8AF9-A3D3-00F9-EB31-D636F8B4CC33}"/>
                    </a:ext>
                  </a:extLst>
                </p:cNvPr>
                <p:cNvSpPr txBox="1"/>
                <p:nvPr/>
              </p:nvSpPr>
              <p:spPr>
                <a:xfrm>
                  <a:off x="9218319" y="5208167"/>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C57F8AF9-A3D3-00F9-EB31-D636F8B4CC33}"/>
                    </a:ext>
                  </a:extLst>
                </p:cNvPr>
                <p:cNvSpPr txBox="1">
                  <a:spLocks noRot="1" noChangeAspect="1" noMove="1" noResize="1" noEditPoints="1" noAdjustHandles="1" noChangeArrowheads="1" noChangeShapeType="1" noTextEdit="1"/>
                </p:cNvSpPr>
                <p:nvPr/>
              </p:nvSpPr>
              <p:spPr>
                <a:xfrm>
                  <a:off x="9218319" y="5208167"/>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8EE359-9872-4A16-D5C3-57052C42F4D4}"/>
                    </a:ext>
                  </a:extLst>
                </p:cNvPr>
                <p:cNvSpPr txBox="1"/>
                <p:nvPr/>
              </p:nvSpPr>
              <p:spPr>
                <a:xfrm>
                  <a:off x="10398018" y="5643109"/>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0" name="TextBox 9">
                  <a:extLst>
                    <a:ext uri="{FF2B5EF4-FFF2-40B4-BE49-F238E27FC236}">
                      <a16:creationId xmlns:a16="http://schemas.microsoft.com/office/drawing/2014/main" id="{C18EE359-9872-4A16-D5C3-57052C42F4D4}"/>
                    </a:ext>
                  </a:extLst>
                </p:cNvPr>
                <p:cNvSpPr txBox="1">
                  <a:spLocks noRot="1" noChangeAspect="1" noMove="1" noResize="1" noEditPoints="1" noAdjustHandles="1" noChangeArrowheads="1" noChangeShapeType="1" noTextEdit="1"/>
                </p:cNvSpPr>
                <p:nvPr/>
              </p:nvSpPr>
              <p:spPr>
                <a:xfrm>
                  <a:off x="10398018" y="5643109"/>
                  <a:ext cx="390876"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7245834-3EA9-379E-7067-0184ED689F41}"/>
                </a:ext>
              </a:extLst>
            </p:cNvPr>
            <p:cNvCxnSpPr>
              <a:cxnSpLocks/>
            </p:cNvCxnSpPr>
            <p:nvPr/>
          </p:nvCxnSpPr>
          <p:spPr>
            <a:xfrm flipV="1">
              <a:off x="9558835" y="5095418"/>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B42C3-FC67-D889-F73F-E7D7E63D8B02}"/>
                    </a:ext>
                  </a:extLst>
                </p:cNvPr>
                <p:cNvSpPr txBox="1"/>
                <p:nvPr/>
              </p:nvSpPr>
              <p:spPr>
                <a:xfrm>
                  <a:off x="9281031" y="4533495"/>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2" name="TextBox 11">
                  <a:extLst>
                    <a:ext uri="{FF2B5EF4-FFF2-40B4-BE49-F238E27FC236}">
                      <a16:creationId xmlns:a16="http://schemas.microsoft.com/office/drawing/2014/main" id="{134B42C3-FC67-D889-F73F-E7D7E63D8B02}"/>
                    </a:ext>
                  </a:extLst>
                </p:cNvPr>
                <p:cNvSpPr txBox="1">
                  <a:spLocks noRot="1" noChangeAspect="1" noMove="1" noResize="1" noEditPoints="1" noAdjustHandles="1" noChangeArrowheads="1" noChangeShapeType="1" noTextEdit="1"/>
                </p:cNvSpPr>
                <p:nvPr/>
              </p:nvSpPr>
              <p:spPr>
                <a:xfrm>
                  <a:off x="9281031" y="4533495"/>
                  <a:ext cx="1118704" cy="61651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1F028-CBEF-383A-F1AB-6914C2678D7F}"/>
                </a:ext>
              </a:extLst>
            </p:cNvPr>
            <p:cNvCxnSpPr>
              <a:cxnSpLocks/>
              <a:stCxn id="8" idx="2"/>
              <a:endCxn id="10" idx="0"/>
            </p:cNvCxnSpPr>
            <p:nvPr/>
          </p:nvCxnSpPr>
          <p:spPr>
            <a:xfrm>
              <a:off x="10321105" y="5204352"/>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0C0F9-95DD-ABE0-8397-3A7AD94B4561}"/>
                    </a:ext>
                  </a:extLst>
                </p:cNvPr>
                <p:cNvSpPr txBox="1"/>
                <p:nvPr/>
              </p:nvSpPr>
              <p:spPr>
                <a:xfrm>
                  <a:off x="10542616" y="5115144"/>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a:p>
              </p:txBody>
            </p:sp>
          </mc:Choice>
          <mc:Fallback xmlns="">
            <p:sp>
              <p:nvSpPr>
                <p:cNvPr id="14" name="TextBox 13">
                  <a:extLst>
                    <a:ext uri="{FF2B5EF4-FFF2-40B4-BE49-F238E27FC236}">
                      <a16:creationId xmlns:a16="http://schemas.microsoft.com/office/drawing/2014/main" id="{95C0C0F9-95DD-ABE0-8397-3A7AD94B4561}"/>
                    </a:ext>
                  </a:extLst>
                </p:cNvPr>
                <p:cNvSpPr txBox="1">
                  <a:spLocks noRot="1" noChangeAspect="1" noMove="1" noResize="1" noEditPoints="1" noAdjustHandles="1" noChangeArrowheads="1" noChangeShapeType="1" noTextEdit="1"/>
                </p:cNvSpPr>
                <p:nvPr/>
              </p:nvSpPr>
              <p:spPr>
                <a:xfrm>
                  <a:off x="10542616" y="5115144"/>
                  <a:ext cx="472501" cy="616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82EEAB-7E23-DF03-2DE7-820799147FC8}"/>
                    </a:ext>
                  </a:extLst>
                </p:cNvPr>
                <p:cNvSpPr txBox="1"/>
                <p:nvPr/>
              </p:nvSpPr>
              <p:spPr>
                <a:xfrm>
                  <a:off x="9682908" y="5344525"/>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5" name="TextBox 14">
                  <a:extLst>
                    <a:ext uri="{FF2B5EF4-FFF2-40B4-BE49-F238E27FC236}">
                      <a16:creationId xmlns:a16="http://schemas.microsoft.com/office/drawing/2014/main" id="{0A82EEAB-7E23-DF03-2DE7-820799147FC8}"/>
                    </a:ext>
                  </a:extLst>
                </p:cNvPr>
                <p:cNvSpPr txBox="1">
                  <a:spLocks noRot="1" noChangeAspect="1" noMove="1" noResize="1" noEditPoints="1" noAdjustHandles="1" noChangeArrowheads="1" noChangeShapeType="1" noTextEdit="1"/>
                </p:cNvSpPr>
                <p:nvPr/>
              </p:nvSpPr>
              <p:spPr>
                <a:xfrm>
                  <a:off x="9682908" y="5344525"/>
                  <a:ext cx="343363" cy="369332"/>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F2FB86-40D4-D860-4F25-30E82EE45694}"/>
                </a:ext>
              </a:extLst>
            </p:cNvPr>
            <p:cNvCxnSpPr/>
            <p:nvPr/>
          </p:nvCxnSpPr>
          <p:spPr>
            <a:xfrm>
              <a:off x="9496294" y="5713527"/>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C87024B-8A6D-35D0-88FD-0B212CC68252}"/>
                </a:ext>
              </a:extLst>
            </p:cNvPr>
            <p:cNvCxnSpPr>
              <a:cxnSpLocks/>
            </p:cNvCxnSpPr>
            <p:nvPr/>
          </p:nvCxnSpPr>
          <p:spPr>
            <a:xfrm flipH="1" flipV="1">
              <a:off x="9558835" y="5550736"/>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6DEFE4-61BE-7200-B627-3F03BA5D72BB}"/>
                    </a:ext>
                  </a:extLst>
                </p:cNvPr>
                <p:cNvSpPr txBox="1"/>
                <p:nvPr/>
              </p:nvSpPr>
              <p:spPr>
                <a:xfrm>
                  <a:off x="9566624" y="5881159"/>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18" name="TextBox 17">
                  <a:extLst>
                    <a:ext uri="{FF2B5EF4-FFF2-40B4-BE49-F238E27FC236}">
                      <a16:creationId xmlns:a16="http://schemas.microsoft.com/office/drawing/2014/main" id="{546DEFE4-61BE-7200-B627-3F03BA5D72BB}"/>
                    </a:ext>
                  </a:extLst>
                </p:cNvPr>
                <p:cNvSpPr txBox="1">
                  <a:spLocks noRot="1" noChangeAspect="1" noMove="1" noResize="1" noEditPoints="1" noAdjustHandles="1" noChangeArrowheads="1" noChangeShapeType="1" noTextEdit="1"/>
                </p:cNvSpPr>
                <p:nvPr/>
              </p:nvSpPr>
              <p:spPr>
                <a:xfrm>
                  <a:off x="9566624" y="5881159"/>
                  <a:ext cx="503343" cy="61651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4223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3303422" y="0"/>
            <a:ext cx="5380074" cy="609599"/>
          </a:xfrm>
        </p:spPr>
        <p:txBody>
          <a:bodyPr>
            <a:normAutofit/>
          </a:bodyPr>
          <a:lstStyle/>
          <a:p>
            <a:pPr algn="ctr"/>
            <a:r>
              <a:rPr lang="en-US" sz="2800" b="1"/>
              <a:t> TE and CTE comparison</a:t>
            </a:r>
          </a:p>
        </p:txBody>
      </p:sp>
      <p:pic>
        <p:nvPicPr>
          <p:cNvPr id="11" name="Picture 10">
            <a:extLst>
              <a:ext uri="{FF2B5EF4-FFF2-40B4-BE49-F238E27FC236}">
                <a16:creationId xmlns:a16="http://schemas.microsoft.com/office/drawing/2014/main" id="{9A77D3A6-F9B0-BF11-761F-3A19008FBA3E}"/>
              </a:ext>
            </a:extLst>
          </p:cNvPr>
          <p:cNvPicPr>
            <a:picLocks noChangeAspect="1"/>
          </p:cNvPicPr>
          <p:nvPr/>
        </p:nvPicPr>
        <p:blipFill>
          <a:blip r:embed="rId2"/>
          <a:stretch>
            <a:fillRect/>
          </a:stretch>
        </p:blipFill>
        <p:spPr>
          <a:xfrm>
            <a:off x="9948857" y="702828"/>
            <a:ext cx="1707028" cy="1469263"/>
          </a:xfrm>
          <a:prstGeom prst="rect">
            <a:avLst/>
          </a:prstGeom>
        </p:spPr>
      </p:pic>
      <p:pic>
        <p:nvPicPr>
          <p:cNvPr id="4" name="Picture 3" descr="Chart&#10;&#10;Description automatically generated">
            <a:extLst>
              <a:ext uri="{FF2B5EF4-FFF2-40B4-BE49-F238E27FC236}">
                <a16:creationId xmlns:a16="http://schemas.microsoft.com/office/drawing/2014/main" id="{96E8A0F4-7AA4-C524-DB59-03BDEE301A1F}"/>
              </a:ext>
            </a:extLst>
          </p:cNvPr>
          <p:cNvPicPr>
            <a:picLocks noChangeAspect="1"/>
          </p:cNvPicPr>
          <p:nvPr/>
        </p:nvPicPr>
        <p:blipFill rotWithShape="1">
          <a:blip r:embed="rId3">
            <a:extLst>
              <a:ext uri="{28A0092B-C50C-407E-A947-70E740481C1C}">
                <a14:useLocalDpi xmlns:a14="http://schemas.microsoft.com/office/drawing/2010/main" val="0"/>
              </a:ext>
            </a:extLst>
          </a:blip>
          <a:srcRect l="20970" t="158" r="21097" b="92851"/>
          <a:stretch/>
        </p:blipFill>
        <p:spPr>
          <a:xfrm>
            <a:off x="536115" y="467502"/>
            <a:ext cx="7840470" cy="470652"/>
          </a:xfrm>
          <a:prstGeom prst="rect">
            <a:avLst/>
          </a:prstGeom>
        </p:spPr>
      </p:pic>
      <p:pic>
        <p:nvPicPr>
          <p:cNvPr id="10" name="Picture 9">
            <a:extLst>
              <a:ext uri="{FF2B5EF4-FFF2-40B4-BE49-F238E27FC236}">
                <a16:creationId xmlns:a16="http://schemas.microsoft.com/office/drawing/2014/main" id="{3AACAA96-162B-EB9F-57CC-730A0C32D749}"/>
              </a:ext>
            </a:extLst>
          </p:cNvPr>
          <p:cNvPicPr>
            <a:picLocks noChangeAspect="1"/>
          </p:cNvPicPr>
          <p:nvPr/>
        </p:nvPicPr>
        <p:blipFill rotWithShape="1">
          <a:blip r:embed="rId4"/>
          <a:srcRect l="7198" r="8160"/>
          <a:stretch/>
        </p:blipFill>
        <p:spPr>
          <a:xfrm>
            <a:off x="155242" y="935003"/>
            <a:ext cx="8912701" cy="5922997"/>
          </a:xfrm>
          <a:prstGeom prst="rect">
            <a:avLst/>
          </a:prstGeom>
        </p:spPr>
      </p:pic>
      <p:sp>
        <p:nvSpPr>
          <p:cNvPr id="6" name="TextBox 5">
            <a:extLst>
              <a:ext uri="{FF2B5EF4-FFF2-40B4-BE49-F238E27FC236}">
                <a16:creationId xmlns:a16="http://schemas.microsoft.com/office/drawing/2014/main" id="{AF853533-23F4-A114-0C0A-A3549143A2CA}"/>
              </a:ext>
            </a:extLst>
          </p:cNvPr>
          <p:cNvSpPr txBox="1"/>
          <p:nvPr/>
        </p:nvSpPr>
        <p:spPr>
          <a:xfrm>
            <a:off x="8874489" y="2551837"/>
            <a:ext cx="3636814" cy="2308324"/>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a:p>
            <a:pPr marL="285750" indent="-285750">
              <a:buFont typeface="Arial" panose="020B0604020202020204" pitchFamily="34" charset="0"/>
              <a:buChar char="•"/>
            </a:pPr>
            <a:r>
              <a:rPr lang="en-US"/>
              <a:t>CTE is lower than its TE counterpart.</a:t>
            </a:r>
          </a:p>
        </p:txBody>
      </p:sp>
    </p:spTree>
    <p:extLst>
      <p:ext uri="{BB962C8B-B14F-4D97-AF65-F5344CB8AC3E}">
        <p14:creationId xmlns:p14="http://schemas.microsoft.com/office/powerpoint/2010/main" val="3186286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5196615"/>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Λ</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M(t) = Mobility</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Vaccine effectiveness</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nSpc>
                    <a:spcPct val="107000"/>
                  </a:lnSpc>
                  <a:spcBef>
                    <a:spcPts val="0"/>
                  </a:spcBef>
                  <a:spcAft>
                    <a:spcPts val="0"/>
                  </a:spcAft>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5196615"/>
              </a:xfrm>
              <a:prstGeom prst="rect">
                <a:avLst/>
              </a:prstGeom>
              <a:blipFill>
                <a:blip r:embed="rId2"/>
                <a:stretch>
                  <a:fillRect l="-836" t="-469"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81609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8160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8B953F76-2A09-54EE-65DA-C636020ED525}"/>
              </a:ext>
            </a:extLst>
          </p:cNvPr>
          <p:cNvGrpSpPr/>
          <p:nvPr/>
        </p:nvGrpSpPr>
        <p:grpSpPr>
          <a:xfrm>
            <a:off x="8676898" y="277259"/>
            <a:ext cx="2676902" cy="2211785"/>
            <a:chOff x="8676898" y="277259"/>
            <a:chExt cx="2676902" cy="221178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270485" y="866845"/>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270485" y="866845"/>
                <a:ext cx="415931" cy="369332"/>
              </a:xfrm>
              <a:prstGeom prst="rect">
                <a:avLst/>
              </a:prstGeom>
              <a:blipFill>
                <a:blip r:embed="rId1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9691408" y="50326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9691408" y="503260"/>
                <a:ext cx="415931" cy="369332"/>
              </a:xfrm>
              <a:prstGeom prst="rect">
                <a:avLst/>
              </a:prstGeom>
              <a:blipFill>
                <a:blip r:embed="rId16"/>
                <a:stretch>
                  <a:fillRect r="-264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146824" y="185491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146824" y="1854910"/>
                <a:ext cx="415931" cy="369332"/>
              </a:xfrm>
              <a:prstGeom prst="rect">
                <a:avLst/>
              </a:prstGeom>
              <a:blipFill>
                <a:blip r:embed="rId17"/>
                <a:stretch>
                  <a:fillRect r="-32353" b="-6557"/>
                </a:stretch>
              </a:blipFill>
            </p:spPr>
            <p:txBody>
              <a:bodyPr/>
              <a:lstStyle/>
              <a:p>
                <a:r>
                  <a:rPr lang="en-US">
                    <a:noFill/>
                  </a:rPr>
                  <a:t> </a:t>
                </a:r>
              </a:p>
            </p:txBody>
          </p:sp>
        </mc:Fallback>
      </mc:AlternateContent>
    </p:spTree>
    <p:extLst>
      <p:ext uri="{BB962C8B-B14F-4D97-AF65-F5344CB8AC3E}">
        <p14:creationId xmlns:p14="http://schemas.microsoft.com/office/powerpoint/2010/main" val="1823204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156904" y="2659600"/>
                <a:ext cx="8383032" cy="4097468"/>
              </a:xfrm>
              <a:prstGeom prst="rect">
                <a:avLst/>
              </a:prstGeom>
              <a:noFill/>
            </p:spPr>
            <p:txBody>
              <a:bodyPr wrap="square">
                <a:spAutoFit/>
              </a:bodyPr>
              <a:lstStyle/>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O(t) = # Isolated </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 vaccinated</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gn="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156904" y="2659600"/>
                <a:ext cx="8383032" cy="4097468"/>
              </a:xfrm>
              <a:prstGeom prst="rect">
                <a:avLst/>
              </a:prstGeom>
              <a:blipFill>
                <a:blip r:embed="rId2"/>
                <a:stretch>
                  <a:fillRect t="-595" r="-1018"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6582223" cy="230191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f>
                      <m:f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O</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V</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K</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6582223" cy="230191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91DF101-38C2-1506-A66B-AE688877938B}"/>
              </a:ext>
            </a:extLst>
          </p:cNvPr>
          <p:cNvGrpSpPr/>
          <p:nvPr/>
        </p:nvGrpSpPr>
        <p:grpSpPr>
          <a:xfrm>
            <a:off x="8867472" y="889907"/>
            <a:ext cx="2842944" cy="2382341"/>
            <a:chOff x="8867472" y="889907"/>
            <a:chExt cx="2842944" cy="2382341"/>
          </a:xfrm>
        </p:grpSpPr>
        <p:grpSp>
          <p:nvGrpSpPr>
            <p:cNvPr id="38" name="Group 37">
              <a:extLst>
                <a:ext uri="{FF2B5EF4-FFF2-40B4-BE49-F238E27FC236}">
                  <a16:creationId xmlns:a16="http://schemas.microsoft.com/office/drawing/2014/main" id="{8B953F76-2A09-54EE-65DA-C636020ED525}"/>
                </a:ext>
              </a:extLst>
            </p:cNvPr>
            <p:cNvGrpSpPr/>
            <p:nvPr/>
          </p:nvGrpSpPr>
          <p:grpSpPr>
            <a:xfrm>
              <a:off x="8867472" y="889907"/>
              <a:ext cx="2842944" cy="2382341"/>
              <a:chOff x="8510856" y="277259"/>
              <a:chExt cx="2842944" cy="238234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510856" y="705808"/>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510856" y="705808"/>
                    <a:ext cx="1118704" cy="616515"/>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dirty="0"/>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472501" cy="6165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25203" y="2043085"/>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25203" y="2043085"/>
                    <a:ext cx="503343"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627101" y="1479493"/>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627101" y="1479493"/>
                  <a:ext cx="415931"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10048024" y="111590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10048024" y="1115908"/>
                  <a:ext cx="415931" cy="369332"/>
                </a:xfrm>
                <a:prstGeom prst="rect">
                  <a:avLst/>
                </a:prstGeom>
                <a:blipFill>
                  <a:blip r:embed="rId15"/>
                  <a:stretch>
                    <a:fillRect r="-2608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503440" y="246755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503440" y="2467558"/>
                  <a:ext cx="415931" cy="369332"/>
                </a:xfrm>
                <a:prstGeom prst="rect">
                  <a:avLst/>
                </a:prstGeom>
                <a:blipFill>
                  <a:blip r:embed="rId16"/>
                  <a:stretch>
                    <a:fillRect r="-32353"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262672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D93-6E8B-4CDA-B872-21040D17AB1E}"/>
              </a:ext>
            </a:extLst>
          </p:cNvPr>
          <p:cNvSpPr>
            <a:spLocks noGrp="1"/>
          </p:cNvSpPr>
          <p:nvPr>
            <p:ph type="title"/>
          </p:nvPr>
        </p:nvSpPr>
        <p:spPr>
          <a:xfrm>
            <a:off x="394063" y="0"/>
            <a:ext cx="10515600" cy="1114697"/>
          </a:xfrm>
        </p:spPr>
        <p:txBody>
          <a:bodyPr/>
          <a:lstStyle/>
          <a:p>
            <a:r>
              <a:rPr lang="en-US" sz="3600"/>
              <a:t>Motivation</a:t>
            </a:r>
            <a:endParaRPr lang="en-US"/>
          </a:p>
        </p:txBody>
      </p:sp>
      <p:sp>
        <p:nvSpPr>
          <p:cNvPr id="3" name="Content Placeholder 2">
            <a:extLst>
              <a:ext uri="{FF2B5EF4-FFF2-40B4-BE49-F238E27FC236}">
                <a16:creationId xmlns:a16="http://schemas.microsoft.com/office/drawing/2014/main" id="{6C3F9E09-37C6-4632-83B3-27B39C12E478}"/>
              </a:ext>
            </a:extLst>
          </p:cNvPr>
          <p:cNvSpPr>
            <a:spLocks noGrp="1"/>
          </p:cNvSpPr>
          <p:nvPr>
            <p:ph idx="1"/>
          </p:nvPr>
        </p:nvSpPr>
        <p:spPr>
          <a:xfrm>
            <a:off x="155666" y="1495696"/>
            <a:ext cx="5876108" cy="4905104"/>
          </a:xfrm>
        </p:spPr>
        <p:txBody>
          <a:bodyPr>
            <a:normAutofit/>
          </a:bodyPr>
          <a:lstStyle/>
          <a:p>
            <a:r>
              <a:rPr lang="en-US" sz="2400"/>
              <a:t>Covid 19 is characterized by waves of infection. Possible reasons could include</a:t>
            </a:r>
          </a:p>
          <a:p>
            <a:pPr lvl="1"/>
            <a:r>
              <a:rPr lang="en-US" sz="2000"/>
              <a:t>Uncertain dynamic factors like mobility, mask use, vaccination rate, waning immunity etc. may play into the dynamic nature of the pandemic</a:t>
            </a:r>
          </a:p>
          <a:p>
            <a:r>
              <a:rPr lang="en-US" sz="2400"/>
              <a:t>At present there is enough public data available to causally link one or more of the factors to Covid pandemic dynamics.</a:t>
            </a:r>
          </a:p>
          <a:p>
            <a:r>
              <a:rPr lang="en-US" sz="2400"/>
              <a:t>Classic SEIR models are unable to predict these waves. Recent work has attributed this characteristic to social activity [Tkachenko et al., 2021].</a:t>
            </a:r>
          </a:p>
        </p:txBody>
      </p:sp>
      <p:pic>
        <p:nvPicPr>
          <p:cNvPr id="5" name="Picture 4" descr="Chart, histogram&#10;&#10;Description automatically generated">
            <a:extLst>
              <a:ext uri="{FF2B5EF4-FFF2-40B4-BE49-F238E27FC236}">
                <a16:creationId xmlns:a16="http://schemas.microsoft.com/office/drawing/2014/main" id="{19116BDF-1387-47D4-9D01-AA66B89D161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0" y="1689463"/>
            <a:ext cx="5940334" cy="4193177"/>
          </a:xfrm>
          <a:prstGeom prst="rect">
            <a:avLst/>
          </a:prstGeom>
        </p:spPr>
      </p:pic>
    </p:spTree>
    <p:extLst>
      <p:ext uri="{BB962C8B-B14F-4D97-AF65-F5344CB8AC3E}">
        <p14:creationId xmlns:p14="http://schemas.microsoft.com/office/powerpoint/2010/main" val="305719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8414717" cy="280673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𝜆</m:t>
                      </m:r>
                      <m:r>
                        <a:rPr lang="en-US" b="0" i="1" smtClean="0">
                          <a:solidFill>
                            <a:srgbClr val="FF0000"/>
                          </a:solidFill>
                          <a:latin typeface="Cambria Math" panose="02040503050406030204" pitchFamily="18" charset="0"/>
                        </a:rPr>
                        <m:t>𝑁</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r>
                        <a:rPr lang="en-US" b="0" i="1" smtClean="0">
                          <a:solidFill>
                            <a:srgbClr val="FF0000"/>
                          </a:solidFill>
                          <a:latin typeface="Cambria Math" panose="02040503050406030204" pitchFamily="18" charset="0"/>
                        </a:rPr>
                        <m:t>𝑆</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𝑆𝐼</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𝑆𝐾</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𝑆𝑂</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dirty="0"/>
              </a:p>
              <a:p>
                <a:pPr>
                  <a:lnSpc>
                    <a:spcPct val="107000"/>
                  </a:lnSpc>
                  <a:spcAft>
                    <a:spcPts val="800"/>
                  </a:spcAft>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𝐼</m:t>
                            </m:r>
                          </m:sub>
                        </m:sSub>
                        <m:r>
                          <a:rPr lang="en-US" i="1">
                            <a:latin typeface="Cambria Math" panose="02040503050406030204" pitchFamily="18" charset="0"/>
                          </a:rPr>
                          <m:t>𝑆𝐼</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𝑆𝐾</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m:t>
                            </m:r>
                          </m:sub>
                        </m:sSub>
                        <m:r>
                          <a:rPr lang="en-US" i="1">
                            <a:latin typeface="Cambria Math" panose="02040503050406030204" pitchFamily="18" charset="0"/>
                          </a:rPr>
                          <m:t>𝑆𝑂</m:t>
                        </m:r>
                      </m:num>
                      <m:den>
                        <m:r>
                          <a:rPr lang="en-US" i="1">
                            <a:latin typeface="Cambria Math" panose="02040503050406030204" pitchFamily="18" charset="0"/>
                          </a:rPr>
                          <m:t>𝑁</m:t>
                        </m:r>
                      </m:den>
                    </m:f>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𝐸</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𝜇</m:t>
                    </m:r>
                    <m:r>
                      <a:rPr lang="en-US" i="1" smtClean="0">
                        <a:solidFill>
                          <a:srgbClr val="FF0000"/>
                        </a:solidFill>
                        <a:latin typeface="Cambria Math" panose="02040503050406030204" pitchFamily="18" charset="0"/>
                      </a:rPr>
                      <m:t>𝐸</m:t>
                    </m:r>
                  </m:oMath>
                </a14:m>
                <a:r>
                  <a:rPr lang="en-US" b="0" dirty="0">
                    <a:solidFill>
                      <a:srgbClr val="FF0000"/>
                    </a:solidFill>
                  </a:rPr>
                  <a:t> </a:t>
                </a:r>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𝐼</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𝐼</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a:rPr lang="en-US" b="0" i="1" smtClean="0">
                          <a:solidFill>
                            <a:srgbClr val="FF0000"/>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𝐾</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𝐿</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b="0" dirty="0">
                  <a:solidFill>
                    <a:schemeClr val="tx1"/>
                  </a:solidFill>
                </a:endParaRPr>
              </a:p>
              <a:p>
                <a:pPr>
                  <a:lnSpc>
                    <a:spcPct val="107000"/>
                  </a:lnSpc>
                  <a:spcAft>
                    <a:spcPts val="800"/>
                  </a:spcAft>
                </a:pP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𝑂</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𝑂</m:t>
                        </m:r>
                      </m:sub>
                    </m:sSub>
                    <m:r>
                      <a:rPr lang="en-US" b="0" i="1" smtClean="0">
                        <a:solidFill>
                          <a:schemeClr val="tx1"/>
                        </a:solidFill>
                        <a:latin typeface="Cambria Math" panose="02040503050406030204" pitchFamily="18" charset="0"/>
                      </a:rPr>
                      <m:t>𝑂</m:t>
                    </m:r>
                  </m:oMath>
                </a14:m>
                <a:r>
                  <a:rPr lang="en-US" b="0" dirty="0">
                    <a:solidFill>
                      <a:schemeClr val="tx1"/>
                    </a:solidFill>
                  </a:rPr>
                  <a:t> </a:t>
                </a:r>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8414717" cy="28067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70D86C-B970-155A-BA5A-2AEF0A3C6CD3}"/>
                  </a:ext>
                </a:extLst>
              </p:cNvPr>
              <p:cNvSpPr txBox="1"/>
              <p:nvPr/>
            </p:nvSpPr>
            <p:spPr>
              <a:xfrm>
                <a:off x="5643039" y="1431793"/>
                <a:ext cx="7405840" cy="3970318"/>
              </a:xfrm>
              <a:prstGeom prst="rect">
                <a:avLst/>
              </a:prstGeom>
              <a:noFill/>
            </p:spPr>
            <p:txBody>
              <a:bodyPr wrap="square" rtlCol="0">
                <a:spAutoFit/>
              </a:bodyPr>
              <a:lstStyle/>
              <a:p>
                <a:r>
                  <a:rPr lang="en-US" dirty="0"/>
                  <a:t>S: Susceptible who are not isolated and not vaccinated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a:p>
                <a:r>
                  <a:rPr lang="en-US" dirty="0"/>
                  <a:t>L: Locked down,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a14:m>
                <a:endParaRPr lang="en-US" dirty="0"/>
              </a:p>
              <a:p>
                <a:r>
                  <a:rPr lang="en-US" dirty="0"/>
                  <a:t>V: vaccinated</a:t>
                </a:r>
              </a:p>
              <a:p>
                <a:r>
                  <a:rPr lang="en-US" dirty="0"/>
                  <a:t>I: Infected + not wearing masks</a:t>
                </a:r>
              </a:p>
              <a:p>
                <a:r>
                  <a:rPr lang="en-US" dirty="0"/>
                  <a:t>K : Infected + wearing masks</a:t>
                </a:r>
              </a:p>
              <a:p>
                <a:r>
                  <a:rPr lang="en-US" dirty="0"/>
                  <a:t>O : Isolated</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oMath>
                </a14:m>
                <a:r>
                  <a:rPr lang="en-US" dirty="0"/>
                  <a:t>= rate of lockdown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oMath>
                </a14:m>
                <a:r>
                  <a:rPr lang="en-US" dirty="0"/>
                  <a:t> = rate of reopening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a14:m>
                <a:r>
                  <a:rPr lang="en-US" dirty="0"/>
                  <a:t>= Mask acceptance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oMath>
                </a14:m>
                <a:r>
                  <a:rPr lang="en-US" dirty="0"/>
                  <a:t> =  isolation </a:t>
                </a:r>
                <a:r>
                  <a:rPr lang="en-US" dirty="0" err="1"/>
                  <a:t>prev</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a14:m>
                <a:r>
                  <a:rPr lang="en-US" dirty="0"/>
                  <a:t>= Recovery rate for infected individuals (Infected +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𝐼</m:t>
                        </m:r>
                      </m:sub>
                    </m:sSub>
                  </m:oMath>
                </a14:m>
                <a:r>
                  <a:rPr lang="en-US" dirty="0"/>
                  <a:t>= Recovery rate (Infected + not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𝑂</m:t>
                        </m:r>
                      </m:sub>
                    </m:sSub>
                    <m:r>
                      <a:rPr lang="en-US" b="0" i="1" smtClean="0">
                        <a:latin typeface="Cambria Math" panose="02040503050406030204" pitchFamily="18" charset="0"/>
                      </a:rPr>
                      <m:t>=</m:t>
                    </m:r>
                  </m:oMath>
                </a14:m>
                <a:r>
                  <a:rPr lang="en-US" dirty="0"/>
                  <a:t> Conversion rate of isolated to susceptible</a:t>
                </a:r>
              </a:p>
              <a:p>
                <a:endParaRPr lang="en-US" dirty="0"/>
              </a:p>
            </p:txBody>
          </p:sp>
        </mc:Choice>
        <mc:Fallback xmlns="">
          <p:sp>
            <p:nvSpPr>
              <p:cNvPr id="59" name="TextBox 58">
                <a:extLst>
                  <a:ext uri="{FF2B5EF4-FFF2-40B4-BE49-F238E27FC236}">
                    <a16:creationId xmlns:a16="http://schemas.microsoft.com/office/drawing/2014/main" id="{CE70D86C-B970-155A-BA5A-2AEF0A3C6CD3}"/>
                  </a:ext>
                </a:extLst>
              </p:cNvPr>
              <p:cNvSpPr txBox="1">
                <a:spLocks noRot="1" noChangeAspect="1" noMove="1" noResize="1" noEditPoints="1" noAdjustHandles="1" noChangeArrowheads="1" noChangeShapeType="1" noTextEdit="1"/>
              </p:cNvSpPr>
              <p:nvPr/>
            </p:nvSpPr>
            <p:spPr>
              <a:xfrm>
                <a:off x="5643039" y="1431793"/>
                <a:ext cx="7405840" cy="3970318"/>
              </a:xfrm>
              <a:prstGeom prst="rect">
                <a:avLst/>
              </a:prstGeom>
              <a:blipFill>
                <a:blip r:embed="rId4"/>
                <a:stretch>
                  <a:fillRect l="-741" t="-9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793F9BA-4819-C32E-629E-132479DC7CC0}"/>
              </a:ext>
            </a:extLst>
          </p:cNvPr>
          <p:cNvSpPr txBox="1"/>
          <p:nvPr/>
        </p:nvSpPr>
        <p:spPr>
          <a:xfrm>
            <a:off x="2407464" y="3872570"/>
            <a:ext cx="290464" cy="369332"/>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E67D5B91-DA9E-C4A4-A8D9-1CF5E9676E68}"/>
              </a:ext>
            </a:extLst>
          </p:cNvPr>
          <p:cNvSpPr txBox="1"/>
          <p:nvPr/>
        </p:nvSpPr>
        <p:spPr>
          <a:xfrm>
            <a:off x="3544505" y="3878617"/>
            <a:ext cx="296876" cy="369332"/>
          </a:xfrm>
          <a:prstGeom prst="rect">
            <a:avLst/>
          </a:prstGeom>
          <a:noFill/>
        </p:spPr>
        <p:txBody>
          <a:bodyPr wrap="none" rtlCol="0">
            <a:spAutoFit/>
          </a:bodyPr>
          <a:lstStyle/>
          <a:p>
            <a:r>
              <a:rPr lang="en-US" dirty="0"/>
              <a:t>E</a:t>
            </a:r>
          </a:p>
        </p:txBody>
      </p:sp>
      <p:sp>
        <p:nvSpPr>
          <p:cNvPr id="30" name="TextBox 29">
            <a:extLst>
              <a:ext uri="{FF2B5EF4-FFF2-40B4-BE49-F238E27FC236}">
                <a16:creationId xmlns:a16="http://schemas.microsoft.com/office/drawing/2014/main" id="{1B8611C6-D19B-0821-7464-132FCBDEAAC5}"/>
              </a:ext>
            </a:extLst>
          </p:cNvPr>
          <p:cNvSpPr txBox="1"/>
          <p:nvPr/>
        </p:nvSpPr>
        <p:spPr>
          <a:xfrm>
            <a:off x="4566771" y="3869327"/>
            <a:ext cx="242374"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3BCDB821-D3F2-B636-A798-0F6A0BE50416}"/>
              </a:ext>
            </a:extLst>
          </p:cNvPr>
          <p:cNvSpPr txBox="1"/>
          <p:nvPr/>
        </p:nvSpPr>
        <p:spPr>
          <a:xfrm>
            <a:off x="2440598" y="4982634"/>
            <a:ext cx="282450" cy="369332"/>
          </a:xfrm>
          <a:prstGeom prst="rect">
            <a:avLst/>
          </a:prstGeom>
          <a:noFill/>
        </p:spPr>
        <p:txBody>
          <a:bodyPr wrap="none" rtlCol="0">
            <a:spAutoFit/>
          </a:bodyPr>
          <a:lstStyle/>
          <a:p>
            <a:r>
              <a:rPr lang="en-US" dirty="0"/>
              <a:t>L</a:t>
            </a:r>
          </a:p>
        </p:txBody>
      </p:sp>
      <p:sp>
        <p:nvSpPr>
          <p:cNvPr id="34" name="TextBox 33">
            <a:extLst>
              <a:ext uri="{FF2B5EF4-FFF2-40B4-BE49-F238E27FC236}">
                <a16:creationId xmlns:a16="http://schemas.microsoft.com/office/drawing/2014/main" id="{F3FBCAC7-259D-B7A6-4A81-2C63EEC715CB}"/>
              </a:ext>
            </a:extLst>
          </p:cNvPr>
          <p:cNvSpPr txBox="1"/>
          <p:nvPr/>
        </p:nvSpPr>
        <p:spPr>
          <a:xfrm>
            <a:off x="2406936" y="5609178"/>
            <a:ext cx="316112" cy="369332"/>
          </a:xfrm>
          <a:prstGeom prst="rect">
            <a:avLst/>
          </a:prstGeom>
          <a:noFill/>
        </p:spPr>
        <p:txBody>
          <a:bodyPr wrap="none" rtlCol="0">
            <a:spAutoFit/>
          </a:bodyPr>
          <a:lstStyle/>
          <a:p>
            <a:r>
              <a:rPr lang="en-US" dirty="0"/>
              <a:t>V</a:t>
            </a:r>
          </a:p>
        </p:txBody>
      </p:sp>
      <p:sp>
        <p:nvSpPr>
          <p:cNvPr id="35" name="TextBox 34">
            <a:extLst>
              <a:ext uri="{FF2B5EF4-FFF2-40B4-BE49-F238E27FC236}">
                <a16:creationId xmlns:a16="http://schemas.microsoft.com/office/drawing/2014/main" id="{169C629F-DA90-791F-2D76-B7D501954DDE}"/>
              </a:ext>
            </a:extLst>
          </p:cNvPr>
          <p:cNvSpPr txBox="1"/>
          <p:nvPr/>
        </p:nvSpPr>
        <p:spPr>
          <a:xfrm>
            <a:off x="4529902" y="4927754"/>
            <a:ext cx="316112" cy="369332"/>
          </a:xfrm>
          <a:prstGeom prst="rect">
            <a:avLst/>
          </a:prstGeom>
          <a:noFill/>
        </p:spPr>
        <p:txBody>
          <a:bodyPr wrap="none" rtlCol="0">
            <a:spAutoFit/>
          </a:bodyPr>
          <a:lstStyle/>
          <a:p>
            <a:r>
              <a:rPr lang="en-US" dirty="0"/>
              <a:t>K</a:t>
            </a:r>
          </a:p>
        </p:txBody>
      </p:sp>
      <p:sp>
        <p:nvSpPr>
          <p:cNvPr id="36" name="TextBox 35">
            <a:extLst>
              <a:ext uri="{FF2B5EF4-FFF2-40B4-BE49-F238E27FC236}">
                <a16:creationId xmlns:a16="http://schemas.microsoft.com/office/drawing/2014/main" id="{511BBCB1-7AC0-C267-14A7-258F02962D25}"/>
              </a:ext>
            </a:extLst>
          </p:cNvPr>
          <p:cNvSpPr txBox="1"/>
          <p:nvPr/>
        </p:nvSpPr>
        <p:spPr>
          <a:xfrm>
            <a:off x="4687958" y="6488668"/>
            <a:ext cx="336952" cy="369332"/>
          </a:xfrm>
          <a:prstGeom prst="rect">
            <a:avLst/>
          </a:prstGeom>
          <a:noFill/>
        </p:spPr>
        <p:txBody>
          <a:bodyPr wrap="none" rtlCol="0">
            <a:spAutoFit/>
          </a:bodyPr>
          <a:lstStyle/>
          <a:p>
            <a:r>
              <a:rPr lang="en-US" dirty="0"/>
              <a:t>O</a:t>
            </a:r>
          </a:p>
        </p:txBody>
      </p:sp>
      <p:cxnSp>
        <p:nvCxnSpPr>
          <p:cNvPr id="42" name="Straight Arrow Connector 41">
            <a:extLst>
              <a:ext uri="{FF2B5EF4-FFF2-40B4-BE49-F238E27FC236}">
                <a16:creationId xmlns:a16="http://schemas.microsoft.com/office/drawing/2014/main" id="{355C72BF-16AB-02E4-4B9A-04E8D35B701D}"/>
              </a:ext>
            </a:extLst>
          </p:cNvPr>
          <p:cNvCxnSpPr>
            <a:stCxn id="10" idx="3"/>
            <a:endCxn id="29" idx="1"/>
          </p:cNvCxnSpPr>
          <p:nvPr/>
        </p:nvCxnSpPr>
        <p:spPr>
          <a:xfrm>
            <a:off x="2697928" y="4057236"/>
            <a:ext cx="846577" cy="6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6A24A55-DBB4-1C99-2BDC-A57C0C659ADD}"/>
              </a:ext>
            </a:extLst>
          </p:cNvPr>
          <p:cNvCxnSpPr>
            <a:stCxn id="29" idx="3"/>
            <a:endCxn id="30" idx="1"/>
          </p:cNvCxnSpPr>
          <p:nvPr/>
        </p:nvCxnSpPr>
        <p:spPr>
          <a:xfrm flipV="1">
            <a:off x="3841381" y="4053993"/>
            <a:ext cx="725390" cy="9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FA3E7869-FFEF-F9B2-2A4D-57F8CA6D10ED}"/>
              </a:ext>
            </a:extLst>
          </p:cNvPr>
          <p:cNvCxnSpPr>
            <a:cxnSpLocks/>
            <a:stCxn id="30" idx="2"/>
            <a:endCxn id="35" idx="0"/>
          </p:cNvCxnSpPr>
          <p:nvPr/>
        </p:nvCxnSpPr>
        <p:spPr>
          <a:xfrm>
            <a:off x="4687958" y="4238659"/>
            <a:ext cx="0" cy="689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Curved 49">
            <a:extLst>
              <a:ext uri="{FF2B5EF4-FFF2-40B4-BE49-F238E27FC236}">
                <a16:creationId xmlns:a16="http://schemas.microsoft.com/office/drawing/2014/main" id="{F2C1BD3A-85B0-5D91-805E-75E945BF4F61}"/>
              </a:ext>
            </a:extLst>
          </p:cNvPr>
          <p:cNvCxnSpPr>
            <a:stCxn id="30" idx="3"/>
            <a:endCxn id="36" idx="3"/>
          </p:cNvCxnSpPr>
          <p:nvPr/>
        </p:nvCxnSpPr>
        <p:spPr>
          <a:xfrm>
            <a:off x="4809145" y="4053993"/>
            <a:ext cx="215765" cy="2619341"/>
          </a:xfrm>
          <a:prstGeom prst="curvedConnector3">
            <a:avLst>
              <a:gd name="adj1" fmla="val 205949"/>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7855CECA-AC87-3271-76B7-1409E81EA94F}"/>
              </a:ext>
            </a:extLst>
          </p:cNvPr>
          <p:cNvCxnSpPr>
            <a:stCxn id="31" idx="3"/>
            <a:endCxn id="29" idx="2"/>
          </p:cNvCxnSpPr>
          <p:nvPr/>
        </p:nvCxnSpPr>
        <p:spPr>
          <a:xfrm flipV="1">
            <a:off x="2723048" y="4247949"/>
            <a:ext cx="969895" cy="91935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Connector: Curved 53">
            <a:extLst>
              <a:ext uri="{FF2B5EF4-FFF2-40B4-BE49-F238E27FC236}">
                <a16:creationId xmlns:a16="http://schemas.microsoft.com/office/drawing/2014/main" id="{438A6648-2DA9-E44B-95C1-86FA311CD6E8}"/>
              </a:ext>
            </a:extLst>
          </p:cNvPr>
          <p:cNvCxnSpPr>
            <a:stCxn id="30" idx="0"/>
            <a:endCxn id="10" idx="0"/>
          </p:cNvCxnSpPr>
          <p:nvPr/>
        </p:nvCxnSpPr>
        <p:spPr>
          <a:xfrm rot="16200000" flipH="1" flipV="1">
            <a:off x="3618705" y="2803317"/>
            <a:ext cx="3243" cy="2135262"/>
          </a:xfrm>
          <a:prstGeom prst="curvedConnector3">
            <a:avLst>
              <a:gd name="adj1" fmla="val -7049029"/>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5822583A-2323-32DD-B402-6AA6EF57D9BB}"/>
              </a:ext>
            </a:extLst>
          </p:cNvPr>
          <p:cNvCxnSpPr>
            <a:stCxn id="35" idx="2"/>
            <a:endCxn id="10" idx="1"/>
          </p:cNvCxnSpPr>
          <p:nvPr/>
        </p:nvCxnSpPr>
        <p:spPr>
          <a:xfrm rot="5400000" flipH="1">
            <a:off x="2927786" y="3536914"/>
            <a:ext cx="1239850" cy="2280494"/>
          </a:xfrm>
          <a:prstGeom prst="bentConnector4">
            <a:avLst>
              <a:gd name="adj1" fmla="val -80389"/>
              <a:gd name="adj2" fmla="val 120048"/>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or: Curved 73">
            <a:extLst>
              <a:ext uri="{FF2B5EF4-FFF2-40B4-BE49-F238E27FC236}">
                <a16:creationId xmlns:a16="http://schemas.microsoft.com/office/drawing/2014/main" id="{0EA23482-CCA5-89A8-E277-D7B97AE2EEE6}"/>
              </a:ext>
            </a:extLst>
          </p:cNvPr>
          <p:cNvCxnSpPr>
            <a:cxnSpLocks/>
            <a:stCxn id="36" idx="1"/>
            <a:endCxn id="10" idx="1"/>
          </p:cNvCxnSpPr>
          <p:nvPr/>
        </p:nvCxnSpPr>
        <p:spPr>
          <a:xfrm rot="10800000">
            <a:off x="2407464" y="4057236"/>
            <a:ext cx="2280494" cy="2616098"/>
          </a:xfrm>
          <a:prstGeom prst="bentConnector3">
            <a:avLst>
              <a:gd name="adj1" fmla="val 13432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2C6B3E-F596-8933-69F2-557274D36261}"/>
                  </a:ext>
                </a:extLst>
              </p:cNvPr>
              <p:cNvSpPr txBox="1"/>
              <p:nvPr/>
            </p:nvSpPr>
            <p:spPr>
              <a:xfrm>
                <a:off x="1166818" y="5297086"/>
                <a:ext cx="482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𝛾</m:t>
                          </m:r>
                        </m:e>
                        <m:sub>
                          <m:r>
                            <a:rPr lang="en-US" b="0" i="1" smtClean="0">
                              <a:solidFill>
                                <a:schemeClr val="accent1"/>
                              </a:solidFill>
                              <a:latin typeface="Cambria Math" panose="02040503050406030204" pitchFamily="18" charset="0"/>
                            </a:rPr>
                            <m:t>𝑂</m:t>
                          </m:r>
                        </m:sub>
                      </m:sSub>
                    </m:oMath>
                  </m:oMathPara>
                </a14:m>
                <a:endParaRPr lang="en-US" dirty="0"/>
              </a:p>
            </p:txBody>
          </p:sp>
        </mc:Choice>
        <mc:Fallback xmlns="">
          <p:sp>
            <p:nvSpPr>
              <p:cNvPr id="79" name="TextBox 78">
                <a:extLst>
                  <a:ext uri="{FF2B5EF4-FFF2-40B4-BE49-F238E27FC236}">
                    <a16:creationId xmlns:a16="http://schemas.microsoft.com/office/drawing/2014/main" id="{752C6B3E-F596-8933-69F2-557274D36261}"/>
                  </a:ext>
                </a:extLst>
              </p:cNvPr>
              <p:cNvSpPr txBox="1">
                <a:spLocks noRot="1" noChangeAspect="1" noMove="1" noResize="1" noEditPoints="1" noAdjustHandles="1" noChangeArrowheads="1" noChangeShapeType="1" noTextEdit="1"/>
              </p:cNvSpPr>
              <p:nvPr/>
            </p:nvSpPr>
            <p:spPr>
              <a:xfrm>
                <a:off x="1166818" y="5297086"/>
                <a:ext cx="482376"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00CE2A8-FDF5-4610-7112-916A483BFC8C}"/>
                  </a:ext>
                </a:extLst>
              </p:cNvPr>
              <p:cNvSpPr txBox="1"/>
              <p:nvPr/>
            </p:nvSpPr>
            <p:spPr>
              <a:xfrm>
                <a:off x="3458551" y="3232286"/>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m:oMathPara>
                </a14:m>
                <a:endParaRPr lang="en-US" dirty="0"/>
              </a:p>
            </p:txBody>
          </p:sp>
        </mc:Choice>
        <mc:Fallback xmlns="">
          <p:sp>
            <p:nvSpPr>
              <p:cNvPr id="80" name="TextBox 79">
                <a:extLst>
                  <a:ext uri="{FF2B5EF4-FFF2-40B4-BE49-F238E27FC236}">
                    <a16:creationId xmlns:a16="http://schemas.microsoft.com/office/drawing/2014/main" id="{600CE2A8-FDF5-4610-7112-916A483BFC8C}"/>
                  </a:ext>
                </a:extLst>
              </p:cNvPr>
              <p:cNvSpPr txBox="1">
                <a:spLocks noRot="1" noChangeAspect="1" noMove="1" noResize="1" noEditPoints="1" noAdjustHandles="1" noChangeArrowheads="1" noChangeShapeType="1" noTextEdit="1"/>
              </p:cNvSpPr>
              <p:nvPr/>
            </p:nvSpPr>
            <p:spPr>
              <a:xfrm>
                <a:off x="3458551" y="3232286"/>
                <a:ext cx="468783" cy="369332"/>
              </a:xfrm>
              <a:prstGeom prst="rect">
                <a:avLst/>
              </a:prstGeom>
              <a:blipFill>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1F9BE6D-4711-36E1-6913-945C591685F8}"/>
                  </a:ext>
                </a:extLst>
              </p:cNvPr>
              <p:cNvSpPr txBox="1"/>
              <p:nvPr/>
            </p:nvSpPr>
            <p:spPr>
              <a:xfrm>
                <a:off x="2680995" y="4365622"/>
                <a:ext cx="5175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𝑳</m:t>
                          </m:r>
                        </m:sub>
                      </m:sSub>
                    </m:oMath>
                  </m:oMathPara>
                </a14:m>
                <a:endParaRPr lang="en-US" sz="2000" b="1" dirty="0">
                  <a:solidFill>
                    <a:schemeClr val="accent1"/>
                  </a:solidFill>
                </a:endParaRPr>
              </a:p>
            </p:txBody>
          </p:sp>
        </mc:Choice>
        <mc:Fallback xmlns="">
          <p:sp>
            <p:nvSpPr>
              <p:cNvPr id="81" name="TextBox 80">
                <a:extLst>
                  <a:ext uri="{FF2B5EF4-FFF2-40B4-BE49-F238E27FC236}">
                    <a16:creationId xmlns:a16="http://schemas.microsoft.com/office/drawing/2014/main" id="{F1F9BE6D-4711-36E1-6913-945C591685F8}"/>
                  </a:ext>
                </a:extLst>
              </p:cNvPr>
              <p:cNvSpPr txBox="1">
                <a:spLocks noRot="1" noChangeAspect="1" noMove="1" noResize="1" noEditPoints="1" noAdjustHandles="1" noChangeArrowheads="1" noChangeShapeType="1" noTextEdit="1"/>
              </p:cNvSpPr>
              <p:nvPr/>
            </p:nvSpPr>
            <p:spPr>
              <a:xfrm>
                <a:off x="2680995" y="4365622"/>
                <a:ext cx="517513" cy="400110"/>
              </a:xfrm>
              <a:prstGeom prst="rect">
                <a:avLst/>
              </a:prstGeom>
              <a:blipFill>
                <a:blip r:embed="rId7"/>
                <a:stretch>
                  <a:fillRect b="-7576"/>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4EF242E1-B6AA-49EB-76E2-B8A5961D47CA}"/>
              </a:ext>
            </a:extLst>
          </p:cNvPr>
          <p:cNvCxnSpPr/>
          <p:nvPr/>
        </p:nvCxnSpPr>
        <p:spPr>
          <a:xfrm>
            <a:off x="2723048" y="4259948"/>
            <a:ext cx="0" cy="667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4CC6375D-69DA-2D97-C265-07CFF85D4453}"/>
              </a:ext>
            </a:extLst>
          </p:cNvPr>
          <p:cNvCxnSpPr>
            <a:cxnSpLocks/>
          </p:cNvCxnSpPr>
          <p:nvPr/>
        </p:nvCxnSpPr>
        <p:spPr>
          <a:xfrm flipH="1" flipV="1">
            <a:off x="2449742" y="4249804"/>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221045-7367-4697-0224-8259A775A2C6}"/>
                  </a:ext>
                </a:extLst>
              </p:cNvPr>
              <p:cNvSpPr txBox="1"/>
              <p:nvPr/>
            </p:nvSpPr>
            <p:spPr>
              <a:xfrm>
                <a:off x="2011136" y="4383862"/>
                <a:ext cx="5415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𝑹</m:t>
                          </m:r>
                        </m:sub>
                      </m:sSub>
                    </m:oMath>
                  </m:oMathPara>
                </a14:m>
                <a:endParaRPr lang="en-US" b="1" dirty="0"/>
              </a:p>
            </p:txBody>
          </p:sp>
        </mc:Choice>
        <mc:Fallback xmlns="">
          <p:sp>
            <p:nvSpPr>
              <p:cNvPr id="87" name="TextBox 86">
                <a:extLst>
                  <a:ext uri="{FF2B5EF4-FFF2-40B4-BE49-F238E27FC236}">
                    <a16:creationId xmlns:a16="http://schemas.microsoft.com/office/drawing/2014/main" id="{1F221045-7367-4697-0224-8259A775A2C6}"/>
                  </a:ext>
                </a:extLst>
              </p:cNvPr>
              <p:cNvSpPr txBox="1">
                <a:spLocks noRot="1" noChangeAspect="1" noMove="1" noResize="1" noEditPoints="1" noAdjustHandles="1" noChangeArrowheads="1" noChangeShapeType="1" noTextEdit="1"/>
              </p:cNvSpPr>
              <p:nvPr/>
            </p:nvSpPr>
            <p:spPr>
              <a:xfrm>
                <a:off x="2011136" y="4383862"/>
                <a:ext cx="541559" cy="400110"/>
              </a:xfrm>
              <a:prstGeom prst="rect">
                <a:avLst/>
              </a:prstGeom>
              <a:blipFill>
                <a:blip r:embed="rId8"/>
                <a:stretch>
                  <a:fillRect b="-7576"/>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E0D93BC-7265-EF2D-DCFC-61DEE7358822}"/>
              </a:ext>
            </a:extLst>
          </p:cNvPr>
          <p:cNvSpPr txBox="1"/>
          <p:nvPr/>
        </p:nvSpPr>
        <p:spPr>
          <a:xfrm>
            <a:off x="3016117" y="496542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p:sp>
        <p:nvSpPr>
          <p:cNvPr id="89" name="TextBox 88">
            <a:extLst>
              <a:ext uri="{FF2B5EF4-FFF2-40B4-BE49-F238E27FC236}">
                <a16:creationId xmlns:a16="http://schemas.microsoft.com/office/drawing/2014/main" id="{CAF48AE1-86B7-130C-3A5B-726E9148125B}"/>
              </a:ext>
            </a:extLst>
          </p:cNvPr>
          <p:cNvSpPr txBox="1"/>
          <p:nvPr/>
        </p:nvSpPr>
        <p:spPr>
          <a:xfrm>
            <a:off x="3499480" y="457960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A69329E-3AA9-2668-F945-E7D1C492190C}"/>
                  </a:ext>
                </a:extLst>
              </p:cNvPr>
              <p:cNvSpPr txBox="1"/>
              <p:nvPr/>
            </p:nvSpPr>
            <p:spPr>
              <a:xfrm>
                <a:off x="4103600" y="4410330"/>
                <a:ext cx="9725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𝝆</m:t>
                          </m:r>
                        </m:e>
                        <m:sub>
                          <m:r>
                            <a:rPr lang="en-US" sz="1600" b="1" i="1" smtClean="0">
                              <a:solidFill>
                                <a:schemeClr val="accent1"/>
                              </a:solidFill>
                              <a:latin typeface="Cambria Math" panose="02040503050406030204" pitchFamily="18" charset="0"/>
                            </a:rPr>
                            <m:t>𝒌</m:t>
                          </m:r>
                        </m:sub>
                      </m:sSub>
                      <m:r>
                        <a:rPr lang="en-US" sz="1600" b="1" i="1" smtClean="0">
                          <a:solidFill>
                            <a:schemeClr val="accent1"/>
                          </a:solidFill>
                          <a:latin typeface="Cambria Math" panose="02040503050406030204" pitchFamily="18" charset="0"/>
                        </a:rPr>
                        <m:t>− </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𝜸</m:t>
                          </m:r>
                        </m:e>
                        <m:sub>
                          <m:r>
                            <a:rPr lang="en-US" sz="1600" b="1" i="1" smtClean="0">
                              <a:solidFill>
                                <a:schemeClr val="accent1"/>
                              </a:solidFill>
                              <a:latin typeface="Cambria Math" panose="02040503050406030204" pitchFamily="18" charset="0"/>
                            </a:rPr>
                            <m:t>𝒌</m:t>
                          </m:r>
                        </m:sub>
                      </m:sSub>
                    </m:oMath>
                  </m:oMathPara>
                </a14:m>
                <a:endParaRPr lang="en-US" sz="1600" b="1" dirty="0">
                  <a:solidFill>
                    <a:schemeClr val="accent1"/>
                  </a:solidFill>
                </a:endParaRPr>
              </a:p>
            </p:txBody>
          </p:sp>
        </mc:Choice>
        <mc:Fallback xmlns="">
          <p:sp>
            <p:nvSpPr>
              <p:cNvPr id="90" name="TextBox 89">
                <a:extLst>
                  <a:ext uri="{FF2B5EF4-FFF2-40B4-BE49-F238E27FC236}">
                    <a16:creationId xmlns:a16="http://schemas.microsoft.com/office/drawing/2014/main" id="{DA69329E-3AA9-2668-F945-E7D1C492190C}"/>
                  </a:ext>
                </a:extLst>
              </p:cNvPr>
              <p:cNvSpPr txBox="1">
                <a:spLocks noRot="1" noChangeAspect="1" noMove="1" noResize="1" noEditPoints="1" noAdjustHandles="1" noChangeArrowheads="1" noChangeShapeType="1" noTextEdit="1"/>
              </p:cNvSpPr>
              <p:nvPr/>
            </p:nvSpPr>
            <p:spPr>
              <a:xfrm>
                <a:off x="4103600" y="4410330"/>
                <a:ext cx="972574" cy="338554"/>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6692F6-985C-FF64-80E7-CBE3A1CF52FF}"/>
                  </a:ext>
                </a:extLst>
              </p:cNvPr>
              <p:cNvSpPr txBox="1"/>
              <p:nvPr/>
            </p:nvSpPr>
            <p:spPr>
              <a:xfrm>
                <a:off x="4130739" y="5922231"/>
                <a:ext cx="3991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𝒌</m:t>
                          </m:r>
                        </m:sub>
                      </m:sSub>
                    </m:oMath>
                  </m:oMathPara>
                </a14:m>
                <a:endParaRPr lang="en-US" dirty="0"/>
              </a:p>
            </p:txBody>
          </p:sp>
        </mc:Choice>
        <mc:Fallback xmlns="">
          <p:sp>
            <p:nvSpPr>
              <p:cNvPr id="92" name="TextBox 91">
                <a:extLst>
                  <a:ext uri="{FF2B5EF4-FFF2-40B4-BE49-F238E27FC236}">
                    <a16:creationId xmlns:a16="http://schemas.microsoft.com/office/drawing/2014/main" id="{B96692F6-985C-FF64-80E7-CBE3A1CF52FF}"/>
                  </a:ext>
                </a:extLst>
              </p:cNvPr>
              <p:cNvSpPr txBox="1">
                <a:spLocks noRot="1" noChangeAspect="1" noMove="1" noResize="1" noEditPoints="1" noAdjustHandles="1" noChangeArrowheads="1" noChangeShapeType="1" noTextEdit="1"/>
              </p:cNvSpPr>
              <p:nvPr/>
            </p:nvSpPr>
            <p:spPr>
              <a:xfrm>
                <a:off x="4130739" y="5922231"/>
                <a:ext cx="399163" cy="369332"/>
              </a:xfrm>
              <a:prstGeom prst="rect">
                <a:avLst/>
              </a:prstGeom>
              <a:blipFill>
                <a:blip r:embed="rId10"/>
                <a:stretch>
                  <a:fillRect r="-1538"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4D3CF1-CA79-5C34-C693-F4E0F5BC42C5}"/>
                  </a:ext>
                </a:extLst>
              </p:cNvPr>
              <p:cNvSpPr txBox="1"/>
              <p:nvPr/>
            </p:nvSpPr>
            <p:spPr>
              <a:xfrm>
                <a:off x="2554493" y="3823001"/>
                <a:ext cx="1138449" cy="35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900" b="1" i="1" smtClean="0">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𝑰</m:t>
                              </m:r>
                            </m:sub>
                          </m:sSub>
                          <m:r>
                            <a:rPr lang="en-US" sz="900" b="1" i="1">
                              <a:solidFill>
                                <a:schemeClr val="accent1"/>
                              </a:solidFill>
                              <a:latin typeface="Cambria Math" panose="02040503050406030204" pitchFamily="18" charset="0"/>
                            </a:rPr>
                            <m:t>𝑰</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𝒌</m:t>
                              </m:r>
                            </m:sub>
                          </m:sSub>
                          <m:r>
                            <a:rPr lang="en-US" sz="900" b="1" i="1">
                              <a:solidFill>
                                <a:schemeClr val="accent1"/>
                              </a:solidFill>
                              <a:latin typeface="Cambria Math" panose="02040503050406030204" pitchFamily="18" charset="0"/>
                            </a:rPr>
                            <m:t>𝑲</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𝒐</m:t>
                              </m:r>
                            </m:sub>
                          </m:sSub>
                          <m:r>
                            <a:rPr lang="en-US" sz="900" b="1" i="1">
                              <a:solidFill>
                                <a:schemeClr val="accent1"/>
                              </a:solidFill>
                              <a:latin typeface="Cambria Math" panose="02040503050406030204" pitchFamily="18" charset="0"/>
                            </a:rPr>
                            <m:t>𝑶</m:t>
                          </m:r>
                        </m:num>
                        <m:den>
                          <m:r>
                            <a:rPr lang="en-US" sz="900" b="1" i="1">
                              <a:solidFill>
                                <a:schemeClr val="accent1"/>
                              </a:solidFill>
                              <a:latin typeface="Cambria Math" panose="02040503050406030204" pitchFamily="18" charset="0"/>
                            </a:rPr>
                            <m:t>𝑵</m:t>
                          </m:r>
                        </m:den>
                      </m:f>
                    </m:oMath>
                  </m:oMathPara>
                </a14:m>
                <a:endParaRPr lang="en-US" sz="900" b="1" dirty="0">
                  <a:solidFill>
                    <a:schemeClr val="accent1"/>
                  </a:solidFill>
                </a:endParaRPr>
              </a:p>
            </p:txBody>
          </p:sp>
        </mc:Choice>
        <mc:Fallback xmlns="">
          <p:sp>
            <p:nvSpPr>
              <p:cNvPr id="94" name="TextBox 93">
                <a:extLst>
                  <a:ext uri="{FF2B5EF4-FFF2-40B4-BE49-F238E27FC236}">
                    <a16:creationId xmlns:a16="http://schemas.microsoft.com/office/drawing/2014/main" id="{814D3CF1-CA79-5C34-C693-F4E0F5BC42C5}"/>
                  </a:ext>
                </a:extLst>
              </p:cNvPr>
              <p:cNvSpPr txBox="1">
                <a:spLocks noRot="1" noChangeAspect="1" noMove="1" noResize="1" noEditPoints="1" noAdjustHandles="1" noChangeArrowheads="1" noChangeShapeType="1" noTextEdit="1"/>
              </p:cNvSpPr>
              <p:nvPr/>
            </p:nvSpPr>
            <p:spPr>
              <a:xfrm>
                <a:off x="2554493" y="3823001"/>
                <a:ext cx="1138449" cy="35445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E2D89B-630D-37DF-D5E0-420AFF870878}"/>
                  </a:ext>
                </a:extLst>
              </p:cNvPr>
              <p:cNvSpPr txBox="1"/>
              <p:nvPr/>
            </p:nvSpPr>
            <p:spPr>
              <a:xfrm>
                <a:off x="4024802" y="3656277"/>
                <a:ext cx="325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1"/>
                          </a:solidFill>
                          <a:latin typeface="Cambria Math" panose="02040503050406030204" pitchFamily="18" charset="0"/>
                        </a:rPr>
                        <m:t>𝜖</m:t>
                      </m:r>
                    </m:oMath>
                  </m:oMathPara>
                </a14:m>
                <a:endParaRPr lang="en-US" sz="2400" dirty="0">
                  <a:solidFill>
                    <a:schemeClr val="accent1"/>
                  </a:solidFill>
                </a:endParaRPr>
              </a:p>
            </p:txBody>
          </p:sp>
        </mc:Choice>
        <mc:Fallback xmlns="">
          <p:sp>
            <p:nvSpPr>
              <p:cNvPr id="96" name="TextBox 95">
                <a:extLst>
                  <a:ext uri="{FF2B5EF4-FFF2-40B4-BE49-F238E27FC236}">
                    <a16:creationId xmlns:a16="http://schemas.microsoft.com/office/drawing/2014/main" id="{B0E2D89B-630D-37DF-D5E0-420AFF870878}"/>
                  </a:ext>
                </a:extLst>
              </p:cNvPr>
              <p:cNvSpPr txBox="1">
                <a:spLocks noRot="1" noChangeAspect="1" noMove="1" noResize="1" noEditPoints="1" noAdjustHandles="1" noChangeArrowheads="1" noChangeShapeType="1" noTextEdit="1"/>
              </p:cNvSpPr>
              <p:nvPr/>
            </p:nvSpPr>
            <p:spPr>
              <a:xfrm>
                <a:off x="4024802" y="3656277"/>
                <a:ext cx="325947"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58618D7-1FC1-402D-86A8-09B79BD713DD}"/>
                  </a:ext>
                </a:extLst>
              </p:cNvPr>
              <p:cNvSpPr txBox="1"/>
              <p:nvPr/>
            </p:nvSpPr>
            <p:spPr>
              <a:xfrm>
                <a:off x="5208330" y="5890919"/>
                <a:ext cx="3545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𝑶</m:t>
                          </m:r>
                        </m:sub>
                      </m:sSub>
                    </m:oMath>
                  </m:oMathPara>
                </a14:m>
                <a:endParaRPr lang="en-US" dirty="0"/>
              </a:p>
            </p:txBody>
          </p:sp>
        </mc:Choice>
        <mc:Fallback xmlns="">
          <p:sp>
            <p:nvSpPr>
              <p:cNvPr id="98" name="TextBox 97">
                <a:extLst>
                  <a:ext uri="{FF2B5EF4-FFF2-40B4-BE49-F238E27FC236}">
                    <a16:creationId xmlns:a16="http://schemas.microsoft.com/office/drawing/2014/main" id="{258618D7-1FC1-402D-86A8-09B79BD713DD}"/>
                  </a:ext>
                </a:extLst>
              </p:cNvPr>
              <p:cNvSpPr txBox="1">
                <a:spLocks noRot="1" noChangeAspect="1" noMove="1" noResize="1" noEditPoints="1" noAdjustHandles="1" noChangeArrowheads="1" noChangeShapeType="1" noTextEdit="1"/>
              </p:cNvSpPr>
              <p:nvPr/>
            </p:nvSpPr>
            <p:spPr>
              <a:xfrm>
                <a:off x="5208330" y="5890919"/>
                <a:ext cx="354584" cy="369332"/>
              </a:xfrm>
              <a:prstGeom prst="rect">
                <a:avLst/>
              </a:prstGeom>
              <a:blipFill>
                <a:blip r:embed="rId13"/>
                <a:stretch>
                  <a:fillRect r="-16949" b="-3279"/>
                </a:stretch>
              </a:blipFill>
            </p:spPr>
            <p:txBody>
              <a:bodyPr/>
              <a:lstStyle/>
              <a:p>
                <a:r>
                  <a:rPr lang="en-US">
                    <a:noFill/>
                  </a:rPr>
                  <a:t> </a:t>
                </a:r>
              </a:p>
            </p:txBody>
          </p:sp>
        </mc:Fallback>
      </mc:AlternateContent>
    </p:spTree>
    <p:extLst>
      <p:ext uri="{BB962C8B-B14F-4D97-AF65-F5344CB8AC3E}">
        <p14:creationId xmlns:p14="http://schemas.microsoft.com/office/powerpoint/2010/main" val="814796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1190CCC-0BA5-8078-4BA6-936F049E1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193" y="539496"/>
            <a:ext cx="3805088" cy="3209544"/>
          </a:xfrm>
          <a:prstGeom prst="rect">
            <a:avLst/>
          </a:prstGeom>
        </p:spPr>
      </p:pic>
      <p:pic>
        <p:nvPicPr>
          <p:cNvPr id="7" name="Picture 6" descr="Schematic&#10;&#10;Description automatically generated with medium confidence">
            <a:extLst>
              <a:ext uri="{FF2B5EF4-FFF2-40B4-BE49-F238E27FC236}">
                <a16:creationId xmlns:a16="http://schemas.microsoft.com/office/drawing/2014/main" id="{F66C139C-6D2A-05E5-8DDA-6C412573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8" y="233265"/>
            <a:ext cx="5821272" cy="4077478"/>
          </a:xfrm>
          <a:prstGeom prst="rect">
            <a:avLst/>
          </a:prstGeom>
        </p:spPr>
      </p:pic>
      <p:pic>
        <p:nvPicPr>
          <p:cNvPr id="9" name="Picture 8" descr="A picture containing text, whiteboard&#10;&#10;Description automatically generated">
            <a:extLst>
              <a:ext uri="{FF2B5EF4-FFF2-40B4-BE49-F238E27FC236}">
                <a16:creationId xmlns:a16="http://schemas.microsoft.com/office/drawing/2014/main" id="{7035BB89-ECD2-5050-188F-16D9B2F0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8" y="4579464"/>
            <a:ext cx="2465459" cy="1423278"/>
          </a:xfrm>
          <a:prstGeom prst="rect">
            <a:avLst/>
          </a:prstGeom>
        </p:spPr>
      </p:pic>
    </p:spTree>
    <p:extLst>
      <p:ext uri="{BB962C8B-B14F-4D97-AF65-F5344CB8AC3E}">
        <p14:creationId xmlns:p14="http://schemas.microsoft.com/office/powerpoint/2010/main" val="292797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6C6D-7BF3-68C2-B87B-B7FF7BC18F8D}"/>
              </a:ext>
            </a:extLst>
          </p:cNvPr>
          <p:cNvSpPr>
            <a:spLocks noGrp="1"/>
          </p:cNvSpPr>
          <p:nvPr>
            <p:ph type="title"/>
          </p:nvPr>
        </p:nvSpPr>
        <p:spPr/>
        <p:txBody>
          <a:bodyPr/>
          <a:lstStyle/>
          <a:p>
            <a:r>
              <a:rPr lang="en-US"/>
              <a:t>TE and CTE</a:t>
            </a:r>
          </a:p>
        </p:txBody>
      </p:sp>
      <p:pic>
        <p:nvPicPr>
          <p:cNvPr id="5" name="Picture 4" descr="Chart, bar chart&#10;&#10;Description automatically generated">
            <a:extLst>
              <a:ext uri="{FF2B5EF4-FFF2-40B4-BE49-F238E27FC236}">
                <a16:creationId xmlns:a16="http://schemas.microsoft.com/office/drawing/2014/main" id="{DA838064-DAB2-D08D-A1E0-200A96117468}"/>
              </a:ext>
            </a:extLst>
          </p:cNvPr>
          <p:cNvPicPr>
            <a:picLocks noChangeAspect="1"/>
          </p:cNvPicPr>
          <p:nvPr/>
        </p:nvPicPr>
        <p:blipFill rotWithShape="1">
          <a:blip r:embed="rId2">
            <a:extLst>
              <a:ext uri="{28A0092B-C50C-407E-A947-70E740481C1C}">
                <a14:useLocalDpi xmlns:a14="http://schemas.microsoft.com/office/drawing/2010/main" val="0"/>
              </a:ext>
            </a:extLst>
          </a:blip>
          <a:srcRect l="8349" t="5547" r="8219" b="2987"/>
          <a:stretch/>
        </p:blipFill>
        <p:spPr>
          <a:xfrm>
            <a:off x="992038" y="1390995"/>
            <a:ext cx="8807570" cy="4802772"/>
          </a:xfrm>
          <a:prstGeom prst="rect">
            <a:avLst/>
          </a:prstGeom>
        </p:spPr>
      </p:pic>
      <p:grpSp>
        <p:nvGrpSpPr>
          <p:cNvPr id="6" name="Group 5">
            <a:extLst>
              <a:ext uri="{FF2B5EF4-FFF2-40B4-BE49-F238E27FC236}">
                <a16:creationId xmlns:a16="http://schemas.microsoft.com/office/drawing/2014/main" id="{27F7DBB4-0AB0-868F-5D52-FB215E334994}"/>
              </a:ext>
            </a:extLst>
          </p:cNvPr>
          <p:cNvGrpSpPr/>
          <p:nvPr/>
        </p:nvGrpSpPr>
        <p:grpSpPr>
          <a:xfrm>
            <a:off x="6399524" y="3981982"/>
            <a:ext cx="2676902" cy="2211785"/>
            <a:chOff x="8676898" y="277259"/>
            <a:chExt cx="2676902" cy="22117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573DD5-4638-1AD7-DC3E-3091F2ABE3C2}"/>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TextBox 6">
                  <a:extLst>
                    <a:ext uri="{FF2B5EF4-FFF2-40B4-BE49-F238E27FC236}">
                      <a16:creationId xmlns:a16="http://schemas.microsoft.com/office/drawing/2014/main" id="{80573DD5-4638-1AD7-DC3E-3091F2ABE3C2}"/>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624AA3-9CE3-23E6-E8D5-CC2A4C704BD2}"/>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8" name="TextBox 7">
                  <a:extLst>
                    <a:ext uri="{FF2B5EF4-FFF2-40B4-BE49-F238E27FC236}">
                      <a16:creationId xmlns:a16="http://schemas.microsoft.com/office/drawing/2014/main" id="{BF624AA3-9CE3-23E6-E8D5-CC2A4C704BD2}"/>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E22B4C-FFDF-4D9A-1994-BB3EE7FC8EE5}"/>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TextBox 8">
                  <a:extLst>
                    <a:ext uri="{FF2B5EF4-FFF2-40B4-BE49-F238E27FC236}">
                      <a16:creationId xmlns:a16="http://schemas.microsoft.com/office/drawing/2014/main" id="{62E22B4C-FFDF-4D9A-1994-BB3EE7FC8EE5}"/>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7165185-5519-A26E-FB5F-43773ED65540}"/>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C936605-84B1-FD35-8220-FA2614F25F7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1" name="TextBox 10">
                  <a:extLst>
                    <a:ext uri="{FF2B5EF4-FFF2-40B4-BE49-F238E27FC236}">
                      <a16:creationId xmlns:a16="http://schemas.microsoft.com/office/drawing/2014/main" id="{9C936605-84B1-FD35-8220-FA2614F25F7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6"/>
                  <a:stretch>
                    <a:fillRect b="-1311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A59629F-336B-2505-7334-4A9F0EA963C1}"/>
                </a:ext>
              </a:extLst>
            </p:cNvPr>
            <p:cNvCxnSpPr>
              <a:cxnSpLocks/>
              <a:stCxn id="7" idx="2"/>
              <a:endCxn id="9"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43DD43-5E3A-6BAC-8698-97F8E4FB7B9B}"/>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3" name="TextBox 12">
                  <a:extLst>
                    <a:ext uri="{FF2B5EF4-FFF2-40B4-BE49-F238E27FC236}">
                      <a16:creationId xmlns:a16="http://schemas.microsoft.com/office/drawing/2014/main" id="{2843DD43-5E3A-6BAC-8698-97F8E4FB7B9B}"/>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CC0C7E2-B989-C809-C320-F6C36CD71BC8}"/>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4" name="TextBox 13">
                  <a:extLst>
                    <a:ext uri="{FF2B5EF4-FFF2-40B4-BE49-F238E27FC236}">
                      <a16:creationId xmlns:a16="http://schemas.microsoft.com/office/drawing/2014/main" id="{CCC0C7E2-B989-C809-C320-F6C36CD71BC8}"/>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8"/>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21677D7-CBCE-9D73-1B3F-FB91AD9511C0}"/>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7CDC20A-6B06-8BAE-06CB-37C1AD0C7E57}"/>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0AE024-EE37-84AC-5306-70CC2EF815BE}"/>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A00AE024-EE37-84AC-5306-70CC2EF815BE}"/>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D97BB0-436C-27B8-4F01-BE7BF76BB826}"/>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8" name="TextBox 17">
                  <a:extLst>
                    <a:ext uri="{FF2B5EF4-FFF2-40B4-BE49-F238E27FC236}">
                      <a16:creationId xmlns:a16="http://schemas.microsoft.com/office/drawing/2014/main" id="{0DD97BB0-436C-27B8-4F01-BE7BF76BB826}"/>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A27D07F-9E16-6967-CD17-91FFF8E16856}"/>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19" name="TextBox 18">
                  <a:extLst>
                    <a:ext uri="{FF2B5EF4-FFF2-40B4-BE49-F238E27FC236}">
                      <a16:creationId xmlns:a16="http://schemas.microsoft.com/office/drawing/2014/main" id="{CA27D07F-9E16-6967-CD17-91FFF8E16856}"/>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1"/>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51E902F-17FA-F4D8-6DB8-3E4492921EFA}"/>
                </a:ext>
              </a:extLst>
            </p:cNvPr>
            <p:cNvCxnSpPr>
              <a:cxnSpLocks/>
              <a:stCxn id="18" idx="2"/>
              <a:endCxn id="7"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9B16BFBD-ECD2-27B9-C49B-92F622FEBA26}"/>
                </a:ext>
              </a:extLst>
            </p:cNvPr>
            <p:cNvCxnSpPr>
              <a:cxnSpLocks/>
              <a:stCxn id="19"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D65913-A62E-F823-7D50-CB65B0CF53B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22" name="TextBox 21">
                  <a:extLst>
                    <a:ext uri="{FF2B5EF4-FFF2-40B4-BE49-F238E27FC236}">
                      <a16:creationId xmlns:a16="http://schemas.microsoft.com/office/drawing/2014/main" id="{41D65913-A62E-F823-7D50-CB65B0CF53B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2"/>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8CCF407-A070-C150-8E0C-09A90F991615}"/>
                </a:ext>
              </a:extLst>
            </p:cNvPr>
            <p:cNvCxnSpPr>
              <a:cxnSpLocks/>
              <a:endCxn id="7"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A2842BE-900E-00A6-7EA3-7985C51F12BC}"/>
                </a:ext>
              </a:extLst>
            </p:cNvPr>
            <p:cNvCxnSpPr>
              <a:cxnSpLocks/>
            </p:cNvCxnSpPr>
            <p:nvPr/>
          </p:nvCxnSpPr>
          <p:spPr>
            <a:xfrm flipH="1">
              <a:off x="10273546" y="1556326"/>
              <a:ext cx="704274" cy="3886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6" name="TextBox 25">
            <a:extLst>
              <a:ext uri="{FF2B5EF4-FFF2-40B4-BE49-F238E27FC236}">
                <a16:creationId xmlns:a16="http://schemas.microsoft.com/office/drawing/2014/main" id="{99B7ADB9-4FE8-3731-B364-CF84D29176A9}"/>
              </a:ext>
            </a:extLst>
          </p:cNvPr>
          <p:cNvSpPr txBox="1"/>
          <p:nvPr/>
        </p:nvSpPr>
        <p:spPr>
          <a:xfrm>
            <a:off x="1526875" y="1506022"/>
            <a:ext cx="2615331" cy="369332"/>
          </a:xfrm>
          <a:prstGeom prst="rect">
            <a:avLst/>
          </a:prstGeom>
          <a:noFill/>
        </p:spPr>
        <p:txBody>
          <a:bodyPr wrap="none" rtlCol="0">
            <a:spAutoFit/>
          </a:bodyPr>
          <a:lstStyle/>
          <a:p>
            <a:r>
              <a:rPr lang="en-US">
                <a:solidFill>
                  <a:schemeClr val="accent2"/>
                </a:solidFill>
              </a:rPr>
              <a:t>Expecting to see TE &lt; CTE </a:t>
            </a:r>
          </a:p>
        </p:txBody>
      </p:sp>
      <p:sp>
        <p:nvSpPr>
          <p:cNvPr id="27" name="TextBox 26">
            <a:extLst>
              <a:ext uri="{FF2B5EF4-FFF2-40B4-BE49-F238E27FC236}">
                <a16:creationId xmlns:a16="http://schemas.microsoft.com/office/drawing/2014/main" id="{95B1087A-9B81-7992-427A-AF17E578B68B}"/>
              </a:ext>
            </a:extLst>
          </p:cNvPr>
          <p:cNvSpPr txBox="1"/>
          <p:nvPr/>
        </p:nvSpPr>
        <p:spPr>
          <a:xfrm>
            <a:off x="6147256" y="1558011"/>
            <a:ext cx="2615331" cy="369332"/>
          </a:xfrm>
          <a:prstGeom prst="rect">
            <a:avLst/>
          </a:prstGeom>
          <a:noFill/>
        </p:spPr>
        <p:txBody>
          <a:bodyPr wrap="none" rtlCol="0">
            <a:spAutoFit/>
          </a:bodyPr>
          <a:lstStyle/>
          <a:p>
            <a:r>
              <a:rPr lang="en-US">
                <a:solidFill>
                  <a:schemeClr val="accent2"/>
                </a:solidFill>
              </a:rPr>
              <a:t>Expecting to see TE &lt; CTE </a:t>
            </a:r>
          </a:p>
        </p:txBody>
      </p:sp>
      <p:sp>
        <p:nvSpPr>
          <p:cNvPr id="28" name="TextBox 27">
            <a:extLst>
              <a:ext uri="{FF2B5EF4-FFF2-40B4-BE49-F238E27FC236}">
                <a16:creationId xmlns:a16="http://schemas.microsoft.com/office/drawing/2014/main" id="{BD532865-157E-65EC-0A71-3611E171EDC6}"/>
              </a:ext>
            </a:extLst>
          </p:cNvPr>
          <p:cNvSpPr txBox="1"/>
          <p:nvPr/>
        </p:nvSpPr>
        <p:spPr>
          <a:xfrm>
            <a:off x="1510864" y="4042419"/>
            <a:ext cx="2379650" cy="646331"/>
          </a:xfrm>
          <a:prstGeom prst="rect">
            <a:avLst/>
          </a:prstGeom>
          <a:noFill/>
        </p:spPr>
        <p:txBody>
          <a:bodyPr wrap="square" rtlCol="0">
            <a:spAutoFit/>
          </a:bodyPr>
          <a:lstStyle/>
          <a:p>
            <a:r>
              <a:rPr lang="en-US">
                <a:solidFill>
                  <a:schemeClr val="accent2"/>
                </a:solidFill>
              </a:rPr>
              <a:t>Expecting to see K-&gt;E higher than S-&gt;E</a:t>
            </a:r>
          </a:p>
        </p:txBody>
      </p:sp>
    </p:spTree>
    <p:extLst>
      <p:ext uri="{BB962C8B-B14F-4D97-AF65-F5344CB8AC3E}">
        <p14:creationId xmlns:p14="http://schemas.microsoft.com/office/powerpoint/2010/main" val="2878266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200" y="126390"/>
            <a:ext cx="10515600" cy="665789"/>
          </a:xfrm>
        </p:spPr>
        <p:txBody>
          <a:bodyPr>
            <a:normAutofit fontScale="90000"/>
          </a:bodyPr>
          <a:lstStyle/>
          <a:p>
            <a:pPr algn="ctr"/>
            <a:r>
              <a:rPr lang="en-US" dirty="0"/>
              <a:t>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23D706-3869-C77C-753E-B365C6547411}"/>
                  </a:ext>
                </a:extLst>
              </p:cNvPr>
              <p:cNvSpPr>
                <a:spLocks noGrp="1"/>
              </p:cNvSpPr>
              <p:nvPr>
                <p:ph idx="1"/>
              </p:nvPr>
            </p:nvSpPr>
            <p:spPr>
              <a:xfrm>
                <a:off x="107135" y="502889"/>
                <a:ext cx="7235226" cy="5857592"/>
              </a:xfrm>
            </p:spPr>
            <p:txBody>
              <a:bodyPr>
                <a:normAutofit fontScale="92500" lnSpcReduction="10000"/>
              </a:bodyPr>
              <a:lstStyle/>
              <a:p>
                <a:pPr marL="0" indent="0">
                  <a:buNone/>
                </a:pPr>
                <a:endParaRPr lang="en-US" dirty="0"/>
              </a:p>
              <a:p>
                <a:r>
                  <a:rPr lang="en-US" sz="2000" dirty="0"/>
                  <a:t>Why not use mask, vaccination, mobility, infection and mortality data directly to compute TE or CTE?</a:t>
                </a:r>
              </a:p>
              <a:p>
                <a:pPr lvl="1"/>
                <a:r>
                  <a:rPr lang="en-US" sz="1800" dirty="0"/>
                  <a:t>TE will only identify causal links b/w the data</a:t>
                </a:r>
              </a:p>
              <a:p>
                <a:pPr lvl="1"/>
                <a:r>
                  <a:rPr lang="en-US" sz="1800" dirty="0"/>
                  <a:t>It doesn’t tell us the mechanism</a:t>
                </a:r>
              </a:p>
              <a:p>
                <a:pPr lvl="1"/>
                <a:r>
                  <a:rPr lang="en-US" sz="1800" dirty="0"/>
                  <a:t>It represents only one experiment, but TE needs more data.</a:t>
                </a:r>
              </a:p>
              <a:p>
                <a:r>
                  <a:rPr lang="en-US" sz="2000" dirty="0"/>
                  <a:t>TE b/w Mask, Vaccinated, Mobility to Infected on real data will indicate relative link strengths.</a:t>
                </a:r>
              </a:p>
              <a:p>
                <a:r>
                  <a:rPr lang="en-US" sz="2000" dirty="0"/>
                  <a:t>An existing SEIR</a:t>
                </a:r>
                <a:r>
                  <a:rPr lang="en-US" sz="1600" dirty="0"/>
                  <a:t>*</a:t>
                </a:r>
                <a:r>
                  <a:rPr lang="en-US" sz="2000" dirty="0"/>
                  <a:t> model will be modified to include mask, vaccination and isolation compartments. It will be fitted to the real data, that will enable extraction of hidden variables like S, E, and R.</a:t>
                </a:r>
              </a:p>
              <a:p>
                <a:r>
                  <a:rPr lang="en-US" sz="2000" dirty="0"/>
                  <a:t>The mechanics of infection can be identified by using conditional TE (CTE):</a:t>
                </a:r>
              </a:p>
              <a:p>
                <a:pPr lvl="1"/>
                <a:r>
                  <a:rPr lang="en-US" sz="1800" dirty="0"/>
                  <a:t>Most effective paths leading to infection can be found by comparing CTEs of different paths.</a:t>
                </a:r>
              </a:p>
              <a:p>
                <a:pPr lvl="1"/>
                <a:r>
                  <a:rPr lang="en-US" sz="1800" dirty="0"/>
                  <a:t>Looking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the figure notes 2 paths b/w the start and end points. </a:t>
                </a:r>
                <a14:m>
                  <m:oMath xmlns:m="http://schemas.openxmlformats.org/officeDocument/2006/math">
                    <m:r>
                      <a:rPr lang="en-US" sz="1800" b="0" i="1" smtClean="0">
                        <a:latin typeface="Cambria Math" panose="02040503050406030204" pitchFamily="18" charset="0"/>
                      </a:rPr>
                      <m:t>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sub>
                    </m:sSub>
                  </m:oMath>
                </a14:m>
                <a:r>
                  <a:rPr lang="en-US" sz="1800" dirty="0"/>
                  <a:t> will tell us the causality b/w the two parameters. </a:t>
                </a:r>
                <a14:m>
                  <m:oMath xmlns:m="http://schemas.openxmlformats.org/officeDocument/2006/math">
                    <m:r>
                      <a:rPr lang="en-US" sz="1800" b="0" i="1" smtClean="0">
                        <a:latin typeface="Cambria Math" panose="02040503050406030204" pitchFamily="18" charset="0"/>
                      </a:rPr>
                      <m:t>𝐶𝑇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sub>
                    </m:sSub>
                  </m:oMath>
                </a14:m>
                <a:r>
                  <a:rPr lang="en-US" sz="1800" dirty="0"/>
                  <a:t> will tell us the influence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oMath>
                </a14:m>
                <a:r>
                  <a:rPr lang="en-US" sz="1800" dirty="0"/>
                  <a:t> will have on </a:t>
                </a:r>
                <a14:m>
                  <m:oMath xmlns:m="http://schemas.openxmlformats.org/officeDocument/2006/math">
                    <m:r>
                      <a:rPr lang="en-US" sz="1800" b="0" i="1" smtClean="0">
                        <a:latin typeface="Cambria Math" panose="02040503050406030204" pitchFamily="18" charset="0"/>
                      </a:rPr>
                      <m:t>𝐼</m:t>
                    </m:r>
                  </m:oMath>
                </a14:m>
                <a:r>
                  <a:rPr lang="en-US" sz="1800" dirty="0"/>
                  <a:t> disregarding influence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thus if </a:t>
                </a:r>
                <a14:m>
                  <m:oMath xmlns:m="http://schemas.openxmlformats.org/officeDocument/2006/math">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𝑚</m:t>
                            </m:r>
                          </m:sub>
                        </m:sSub>
                      </m:sub>
                    </m:sSub>
                    <m:r>
                      <a:rPr lang="en-US" sz="1800" b="0" i="0" smtClean="0">
                        <a:latin typeface="Cambria Math" panose="02040503050406030204" pitchFamily="18" charset="0"/>
                      </a:rPr>
                      <m:t>&lt;</m:t>
                    </m:r>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r>
                          <a:rPr lang="en-US" sz="1800" b="0" i="1" smtClean="0">
                            <a:latin typeface="Cambria Math" panose="02040503050406030204" pitchFamily="18" charset="0"/>
                          </a:rPr>
                          <m:t>𝑆</m:t>
                        </m:r>
                      </m:sub>
                    </m:sSub>
                  </m:oMath>
                </a14:m>
                <a:r>
                  <a:rPr lang="en-US" sz="1800" dirty="0"/>
                  <a:t> which would mean the blue line carries less influence than red line.</a:t>
                </a:r>
                <a:endParaRPr lang="en-US" dirty="0"/>
              </a:p>
              <a:p>
                <a:endParaRPr lang="en-US" dirty="0"/>
              </a:p>
            </p:txBody>
          </p:sp>
        </mc:Choice>
        <mc:Fallback xmlns="">
          <p:sp>
            <p:nvSpPr>
              <p:cNvPr id="3" name="Content Placeholder 2">
                <a:extLst>
                  <a:ext uri="{FF2B5EF4-FFF2-40B4-BE49-F238E27FC236}">
                    <a16:creationId xmlns:a16="http://schemas.microsoft.com/office/drawing/2014/main" id="{F923D706-3869-C77C-753E-B365C6547411}"/>
                  </a:ext>
                </a:extLst>
              </p:cNvPr>
              <p:cNvSpPr>
                <a:spLocks noGrp="1" noRot="1" noChangeAspect="1" noMove="1" noResize="1" noEditPoints="1" noAdjustHandles="1" noChangeArrowheads="1" noChangeShapeType="1" noTextEdit="1"/>
              </p:cNvSpPr>
              <p:nvPr>
                <p:ph idx="1"/>
              </p:nvPr>
            </p:nvSpPr>
            <p:spPr>
              <a:xfrm>
                <a:off x="107135" y="502889"/>
                <a:ext cx="7235226" cy="5857592"/>
              </a:xfrm>
              <a:blipFill>
                <a:blip r:embed="rId2"/>
                <a:stretch>
                  <a:fillRect l="-675" r="-759"/>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43279C42-59EC-FDC9-9DB5-D1CCA7273C2F}"/>
              </a:ext>
            </a:extLst>
          </p:cNvPr>
          <p:cNvPicPr>
            <a:picLocks noChangeAspect="1"/>
          </p:cNvPicPr>
          <p:nvPr/>
        </p:nvPicPr>
        <p:blipFill rotWithShape="1">
          <a:blip r:embed="rId3"/>
          <a:srcRect l="16639" r="22644"/>
          <a:stretch/>
        </p:blipFill>
        <p:spPr>
          <a:xfrm>
            <a:off x="7264666" y="2779414"/>
            <a:ext cx="4820199" cy="3675341"/>
          </a:xfrm>
          <a:prstGeom prst="rect">
            <a:avLst/>
          </a:prstGeom>
        </p:spPr>
      </p:pic>
      <p:sp>
        <p:nvSpPr>
          <p:cNvPr id="43" name="TextBox 42">
            <a:extLst>
              <a:ext uri="{FF2B5EF4-FFF2-40B4-BE49-F238E27FC236}">
                <a16:creationId xmlns:a16="http://schemas.microsoft.com/office/drawing/2014/main" id="{079CCD62-FB65-F06A-5AAA-7A85591A9F53}"/>
              </a:ext>
            </a:extLst>
          </p:cNvPr>
          <p:cNvSpPr txBox="1"/>
          <p:nvPr/>
        </p:nvSpPr>
        <p:spPr>
          <a:xfrm>
            <a:off x="0" y="6360481"/>
            <a:ext cx="815943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*Maged, Ahmed, et al. "SEIR Model to address the impact of face masks amid COVID‐19 pandemic." </a:t>
            </a:r>
            <a:r>
              <a:rPr lang="en-US" sz="1200" b="0" i="1" dirty="0">
                <a:solidFill>
                  <a:srgbClr val="222222"/>
                </a:solidFill>
                <a:effectLst/>
                <a:latin typeface="Arial" panose="020B0604020202020204" pitchFamily="34" charset="0"/>
              </a:rPr>
              <a:t>Risk Analysis</a:t>
            </a:r>
            <a:r>
              <a:rPr lang="en-US" sz="1200" b="0" i="0" dirty="0">
                <a:solidFill>
                  <a:srgbClr val="222222"/>
                </a:solidFill>
                <a:effectLst/>
                <a:latin typeface="Arial" panose="020B0604020202020204" pitchFamily="34" charset="0"/>
              </a:rPr>
              <a:t> (2022).</a:t>
            </a:r>
            <a:endParaRPr lang="en-US" sz="1200" dirty="0"/>
          </a:p>
        </p:txBody>
      </p:sp>
    </p:spTree>
    <p:extLst>
      <p:ext uri="{BB962C8B-B14F-4D97-AF65-F5344CB8AC3E}">
        <p14:creationId xmlns:p14="http://schemas.microsoft.com/office/powerpoint/2010/main" val="249156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861685"/>
          </a:xfrm>
        </p:spPr>
        <p:txBody>
          <a:bodyPr>
            <a:normAutofit fontScale="90000"/>
          </a:bodyPr>
          <a:lstStyle/>
          <a:p>
            <a:r>
              <a:rPr lang="en-US" dirty="0"/>
              <a:t>Raw smoothed Data (USA) using healthdata model </a:t>
            </a:r>
          </a:p>
        </p:txBody>
      </p:sp>
      <p:pic>
        <p:nvPicPr>
          <p:cNvPr id="5" name="Picture 4" descr="Chart, line chart&#10;&#10;Description automatically generated">
            <a:extLst>
              <a:ext uri="{FF2B5EF4-FFF2-40B4-BE49-F238E27FC236}">
                <a16:creationId xmlns:a16="http://schemas.microsoft.com/office/drawing/2014/main" id="{7E972079-7799-E9CC-BF97-97C1753A6042}"/>
              </a:ext>
            </a:extLst>
          </p:cNvPr>
          <p:cNvPicPr>
            <a:picLocks noChangeAspect="1"/>
          </p:cNvPicPr>
          <p:nvPr/>
        </p:nvPicPr>
        <p:blipFill rotWithShape="1">
          <a:blip r:embed="rId2">
            <a:extLst>
              <a:ext uri="{28A0092B-C50C-407E-A947-70E740481C1C}">
                <a14:useLocalDpi xmlns:a14="http://schemas.microsoft.com/office/drawing/2010/main" val="0"/>
              </a:ext>
            </a:extLst>
          </a:blip>
          <a:srcRect l="8317" t="3011" r="6875"/>
          <a:stretch/>
        </p:blipFill>
        <p:spPr>
          <a:xfrm>
            <a:off x="941560" y="918991"/>
            <a:ext cx="10339812" cy="5881703"/>
          </a:xfrm>
          <a:prstGeom prst="rect">
            <a:avLst/>
          </a:prstGeom>
        </p:spPr>
      </p:pic>
      <p:cxnSp>
        <p:nvCxnSpPr>
          <p:cNvPr id="7" name="Straight Arrow Connector 6">
            <a:extLst>
              <a:ext uri="{FF2B5EF4-FFF2-40B4-BE49-F238E27FC236}">
                <a16:creationId xmlns:a16="http://schemas.microsoft.com/office/drawing/2014/main" id="{1FEE7A4D-5C3B-33AF-2A3E-3358058EECBF}"/>
              </a:ext>
            </a:extLst>
          </p:cNvPr>
          <p:cNvCxnSpPr>
            <a:cxnSpLocks/>
          </p:cNvCxnSpPr>
          <p:nvPr/>
        </p:nvCxnSpPr>
        <p:spPr>
          <a:xfrm flipH="1">
            <a:off x="5069941" y="1484768"/>
            <a:ext cx="72427" cy="2507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49622C0-F418-02D4-DEC1-20ECB0A699FA}"/>
              </a:ext>
            </a:extLst>
          </p:cNvPr>
          <p:cNvCxnSpPr>
            <a:cxnSpLocks/>
          </p:cNvCxnSpPr>
          <p:nvPr/>
        </p:nvCxnSpPr>
        <p:spPr>
          <a:xfrm flipH="1">
            <a:off x="5649362" y="2127564"/>
            <a:ext cx="4028792" cy="1865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B6F2BFE-CCAC-0174-59AC-570AFDD30769}"/>
              </a:ext>
            </a:extLst>
          </p:cNvPr>
          <p:cNvCxnSpPr>
            <a:cxnSpLocks/>
          </p:cNvCxnSpPr>
          <p:nvPr/>
        </p:nvCxnSpPr>
        <p:spPr>
          <a:xfrm flipH="1" flipV="1">
            <a:off x="5305331" y="4436198"/>
            <a:ext cx="3965418" cy="5295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785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a:bodyPr>
          <a:lstStyle/>
          <a:p>
            <a:r>
              <a:rPr lang="en-US" dirty="0"/>
              <a:t>SEIR model with vaccination</a:t>
            </a:r>
            <a:r>
              <a:rPr lang="en-US" sz="3600" dirty="0"/>
              <a:t>*</a:t>
            </a:r>
            <a:endParaRPr lang="en-US" dirty="0"/>
          </a:p>
        </p:txBody>
      </p:sp>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62" y="1216438"/>
            <a:ext cx="9546264" cy="4425124"/>
          </a:xfrm>
          <a:prstGeom prst="rect">
            <a:avLst/>
          </a:prstGeom>
        </p:spPr>
      </p:pic>
      <p:sp>
        <p:nvSpPr>
          <p:cNvPr id="46" name="TextBox 45">
            <a:extLst>
              <a:ext uri="{FF2B5EF4-FFF2-40B4-BE49-F238E27FC236}">
                <a16:creationId xmlns:a16="http://schemas.microsoft.com/office/drawing/2014/main" id="{0C693979-92B6-50B3-AF78-8A5CCB8146CB}"/>
              </a:ext>
            </a:extLst>
          </p:cNvPr>
          <p:cNvSpPr txBox="1"/>
          <p:nvPr/>
        </p:nvSpPr>
        <p:spPr>
          <a:xfrm>
            <a:off x="0" y="6437023"/>
            <a:ext cx="1208003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*Maged, Ahmed, et al. "SEIR Model to address the impact of face masks amid COVID‐19 pandemic." </a:t>
            </a:r>
            <a:r>
              <a:rPr lang="en-US" sz="1400" b="0" i="1" dirty="0">
                <a:solidFill>
                  <a:srgbClr val="222222"/>
                </a:solidFill>
                <a:effectLst/>
                <a:latin typeface="Arial" panose="020B0604020202020204" pitchFamily="34" charset="0"/>
              </a:rPr>
              <a:t>Risk Analysis</a:t>
            </a:r>
            <a:r>
              <a:rPr lang="en-US" sz="1400" b="0" i="0" dirty="0">
                <a:solidFill>
                  <a:srgbClr val="222222"/>
                </a:solidFill>
                <a:effectLst/>
                <a:latin typeface="Arial" panose="020B0604020202020204" pitchFamily="34" charset="0"/>
              </a:rPr>
              <a:t> (2022).</a:t>
            </a:r>
            <a:endParaRPr lang="en-US" sz="1400" dirty="0"/>
          </a:p>
        </p:txBody>
      </p:sp>
      <p:sp>
        <p:nvSpPr>
          <p:cNvPr id="3" name="Rectangle 2">
            <a:extLst>
              <a:ext uri="{FF2B5EF4-FFF2-40B4-BE49-F238E27FC236}">
                <a16:creationId xmlns:a16="http://schemas.microsoft.com/office/drawing/2014/main" id="{1E853C89-12B4-0DD2-7766-A5D47FDBB6C8}"/>
              </a:ext>
            </a:extLst>
          </p:cNvPr>
          <p:cNvSpPr/>
          <p:nvPr/>
        </p:nvSpPr>
        <p:spPr>
          <a:xfrm>
            <a:off x="916524" y="3252084"/>
            <a:ext cx="561315" cy="4617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7F85E3-E9BE-C6B4-FB64-E561EB6A233C}"/>
              </a:ext>
            </a:extLst>
          </p:cNvPr>
          <p:cNvSpPr/>
          <p:nvPr/>
        </p:nvSpPr>
        <p:spPr>
          <a:xfrm>
            <a:off x="10223149" y="2733400"/>
            <a:ext cx="561315" cy="4617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D721ED-E3B9-F947-078A-77B9CBE01B2E}"/>
              </a:ext>
            </a:extLst>
          </p:cNvPr>
          <p:cNvSpPr/>
          <p:nvPr/>
        </p:nvSpPr>
        <p:spPr>
          <a:xfrm>
            <a:off x="7914515" y="4354348"/>
            <a:ext cx="561315" cy="4617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A12850-F027-3298-D774-B29B3F203AD7}"/>
              </a:ext>
            </a:extLst>
          </p:cNvPr>
          <p:cNvSpPr/>
          <p:nvPr/>
        </p:nvSpPr>
        <p:spPr>
          <a:xfrm>
            <a:off x="7543323" y="1786061"/>
            <a:ext cx="561315" cy="4617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11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gineering drawing&#10;&#10;Description automatically generated">
            <a:extLst>
              <a:ext uri="{FF2B5EF4-FFF2-40B4-BE49-F238E27FC236}">
                <a16:creationId xmlns:a16="http://schemas.microsoft.com/office/drawing/2014/main" id="{6752CE2C-C443-54DC-D099-560F0E8D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49" y="1003862"/>
            <a:ext cx="8598895" cy="5359616"/>
          </a:xfrm>
          <a:prstGeom prst="rect">
            <a:avLst/>
          </a:prstGeom>
        </p:spPr>
      </p:pic>
      <p:sp>
        <p:nvSpPr>
          <p:cNvPr id="10" name="TextBox 9">
            <a:extLst>
              <a:ext uri="{FF2B5EF4-FFF2-40B4-BE49-F238E27FC236}">
                <a16:creationId xmlns:a16="http://schemas.microsoft.com/office/drawing/2014/main" id="{45F5298E-1E39-E804-7D6D-D4E61548D143}"/>
              </a:ext>
            </a:extLst>
          </p:cNvPr>
          <p:cNvSpPr txBox="1"/>
          <p:nvPr/>
        </p:nvSpPr>
        <p:spPr>
          <a:xfrm>
            <a:off x="4579046" y="241540"/>
            <a:ext cx="2554930" cy="584775"/>
          </a:xfrm>
          <a:prstGeom prst="rect">
            <a:avLst/>
          </a:prstGeom>
          <a:noFill/>
        </p:spPr>
        <p:txBody>
          <a:bodyPr wrap="none" rtlCol="0">
            <a:spAutoFit/>
          </a:bodyPr>
          <a:lstStyle/>
          <a:p>
            <a:r>
              <a:rPr lang="en-US" sz="3200" dirty="0"/>
              <a:t>Author results</a:t>
            </a:r>
          </a:p>
        </p:txBody>
      </p:sp>
    </p:spTree>
    <p:extLst>
      <p:ext uri="{BB962C8B-B14F-4D97-AF65-F5344CB8AC3E}">
        <p14:creationId xmlns:p14="http://schemas.microsoft.com/office/powerpoint/2010/main" val="183338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F077C-1DD6-7688-A605-783F925F6648}"/>
              </a:ext>
            </a:extLst>
          </p:cNvPr>
          <p:cNvSpPr txBox="1"/>
          <p:nvPr/>
        </p:nvSpPr>
        <p:spPr>
          <a:xfrm>
            <a:off x="3845365" y="75410"/>
            <a:ext cx="3401893" cy="584775"/>
          </a:xfrm>
          <a:prstGeom prst="rect">
            <a:avLst/>
          </a:prstGeom>
          <a:noFill/>
        </p:spPr>
        <p:txBody>
          <a:bodyPr wrap="none" rtlCol="0">
            <a:spAutoFit/>
          </a:bodyPr>
          <a:lstStyle/>
          <a:p>
            <a:r>
              <a:rPr lang="en-US" sz="3200" dirty="0"/>
              <a:t>Reproduced results</a:t>
            </a:r>
          </a:p>
        </p:txBody>
      </p:sp>
      <p:pic>
        <p:nvPicPr>
          <p:cNvPr id="7" name="Picture 6">
            <a:extLst>
              <a:ext uri="{FF2B5EF4-FFF2-40B4-BE49-F238E27FC236}">
                <a16:creationId xmlns:a16="http://schemas.microsoft.com/office/drawing/2014/main" id="{AB6278F7-1B37-7B82-934A-B65AF182232C}"/>
              </a:ext>
            </a:extLst>
          </p:cNvPr>
          <p:cNvPicPr>
            <a:picLocks noChangeAspect="1"/>
          </p:cNvPicPr>
          <p:nvPr/>
        </p:nvPicPr>
        <p:blipFill rotWithShape="1">
          <a:blip r:embed="rId2">
            <a:extLst>
              <a:ext uri="{28A0092B-C50C-407E-A947-70E740481C1C}">
                <a14:useLocalDpi xmlns:a14="http://schemas.microsoft.com/office/drawing/2010/main" val="0"/>
              </a:ext>
            </a:extLst>
          </a:blip>
          <a:srcRect l="10316" t="1992" r="7237" b="3607"/>
          <a:stretch/>
        </p:blipFill>
        <p:spPr>
          <a:xfrm>
            <a:off x="767004" y="762822"/>
            <a:ext cx="10657992" cy="5871244"/>
          </a:xfrm>
          <a:prstGeom prst="rect">
            <a:avLst/>
          </a:prstGeom>
        </p:spPr>
      </p:pic>
    </p:spTree>
    <p:extLst>
      <p:ext uri="{BB962C8B-B14F-4D97-AF65-F5344CB8AC3E}">
        <p14:creationId xmlns:p14="http://schemas.microsoft.com/office/powerpoint/2010/main" val="168927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E4EF-B5BD-5786-BE11-9960BB8464CC}"/>
              </a:ext>
            </a:extLst>
          </p:cNvPr>
          <p:cNvSpPr>
            <a:spLocks noGrp="1"/>
          </p:cNvSpPr>
          <p:nvPr>
            <p:ph type="title"/>
          </p:nvPr>
        </p:nvSpPr>
        <p:spPr>
          <a:xfrm>
            <a:off x="0" y="69668"/>
            <a:ext cx="12192000" cy="511953"/>
          </a:xfrm>
        </p:spPr>
        <p:txBody>
          <a:bodyPr>
            <a:normAutofit fontScale="90000"/>
          </a:bodyPr>
          <a:lstStyle/>
          <a:p>
            <a:pPr algn="ctr"/>
            <a:r>
              <a:rPr lang="en-US" dirty="0"/>
              <a:t>Table of parameters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7D828F92-EF8A-BCF0-40B2-962356C7626A}"/>
                  </a:ext>
                </a:extLst>
              </p:cNvPr>
              <p:cNvGraphicFramePr>
                <a:graphicFrameLocks noGrp="1"/>
              </p:cNvGraphicFramePr>
              <p:nvPr/>
            </p:nvGraphicFramePr>
            <p:xfrm>
              <a:off x="1903680" y="811481"/>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dirty="0"/>
                            <a:t>Parameters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dirty="0"/>
                            <a:t>= Decrease</a:t>
                          </a:r>
                          <a:r>
                            <a:rPr lang="en-US" sz="1400" baseline="0" dirty="0"/>
                            <a:t> in susceptibility b/c of mask, 0.35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dirty="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dirty="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dirty="0"/>
                            <a:t>= Decrease</a:t>
                          </a:r>
                          <a:r>
                            <a:rPr lang="en-US" sz="1400" baseline="0" dirty="0"/>
                            <a:t> in infectivity b/c of mask, 0.45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dirty="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dirty="0"/>
                            <a:t> = masked,</a:t>
                          </a:r>
                          <a:r>
                            <a:rPr lang="en-US" sz="1400" baseline="0" dirty="0"/>
                            <a:t> infectious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dirty="0"/>
                            <a:t> = vaccine inefficiency</a:t>
                          </a:r>
                          <a:r>
                            <a:rPr lang="en-US" sz="1400" baseline="0" dirty="0"/>
                            <a:t>, 0.001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dirty="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dirty="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dirty="0"/>
                            <a:t> = progression</a:t>
                          </a:r>
                          <a:r>
                            <a:rPr lang="en-US" sz="1400" baseline="0" dirty="0"/>
                            <a:t> to Infectious class, 0.22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dirty="0"/>
                            <a:t> = Conversion</a:t>
                          </a:r>
                          <a:r>
                            <a:rPr lang="en-US" sz="1400" baseline="0" dirty="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dirty="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dirty="0"/>
                            <a:t> = ratio</a:t>
                          </a:r>
                          <a:r>
                            <a:rPr lang="en-US" sz="1400" baseline="0" dirty="0"/>
                            <a:t> of vaccinated individuals wearing masks, 0.005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dirty="0"/>
                            <a:t> =</a:t>
                          </a:r>
                          <a:r>
                            <a:rPr lang="en-US" sz="1400" baseline="0" dirty="0"/>
                            <a:t> not masked, susceptible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dirty="0"/>
                            <a:t> = Dead</a:t>
                          </a:r>
                          <a:r>
                            <a:rPr lang="en-US" sz="1400" baseline="0" dirty="0"/>
                            <a:t>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dirty="0"/>
                            <a:t>= Recovery</a:t>
                          </a:r>
                          <a:r>
                            <a:rPr lang="en-US" sz="1400" baseline="0" dirty="0"/>
                            <a:t> rate, 0.0602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dirty="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dirty="0"/>
                            <a:t>= Conversion</a:t>
                          </a:r>
                          <a:r>
                            <a:rPr lang="en-US" sz="1400" baseline="0" dirty="0"/>
                            <a:t> rate from </a:t>
                          </a:r>
                          <a:r>
                            <a:rPr lang="en-US" sz="1400" dirty="0"/>
                            <a:t>masked to not masked within a</a:t>
                          </a:r>
                          <a:r>
                            <a:rPr lang="en-US" sz="1400" baseline="0" dirty="0"/>
                            <a:t> class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dirty="0"/>
                            <a:t> =</a:t>
                          </a:r>
                          <a:r>
                            <a:rPr lang="en-US" sz="1400" baseline="0" dirty="0"/>
                            <a:t> Mortality, 0.0035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dirty="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dirty="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dirty="0"/>
                            <a:t> = threshold after which</a:t>
                          </a:r>
                          <a:r>
                            <a:rPr lang="en-US" sz="1400" baseline="0" dirty="0"/>
                            <a:t> people start wearing masks, 100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dirty="0"/>
                            <a:t>= masked,</a:t>
                          </a:r>
                          <a:r>
                            <a:rPr lang="en-US" sz="1400" baseline="0" dirty="0"/>
                            <a:t> exposed</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dirty="0"/>
                            <a:t> = rate of </a:t>
                          </a:r>
                          <a:r>
                            <a:rPr lang="en-US" sz="1400" baseline="0" dirty="0"/>
                            <a:t>recovered to susceptible population wearing masks b/c of new virus strains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dirty="0"/>
                            <a:t> = rate of conversion of recovered population to</a:t>
                          </a:r>
                          <a:r>
                            <a:rPr lang="en-US" sz="1400" baseline="0" dirty="0"/>
                            <a:t> susceptible class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7D828F92-EF8A-BCF0-40B2-962356C7626A}"/>
                  </a:ext>
                </a:extLst>
              </p:cNvPr>
              <p:cNvGraphicFramePr>
                <a:graphicFrameLocks noGrp="1"/>
              </p:cNvGraphicFramePr>
              <p:nvPr>
                <p:extLst>
                  <p:ext uri="{D42A27DB-BD31-4B8C-83A1-F6EECF244321}">
                    <p14:modId xmlns:p14="http://schemas.microsoft.com/office/powerpoint/2010/main" val="1461293151"/>
                  </p:ext>
                </p:extLst>
              </p:nvPr>
            </p:nvGraphicFramePr>
            <p:xfrm>
              <a:off x="1903680" y="811481"/>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dirty="0"/>
                            <a:t>Parameters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227"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682"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454"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227"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682"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454"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227"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682"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454"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227"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682"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454"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227"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682"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454"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227"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682"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454"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227"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682"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454"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227"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682"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454" b="-108333"/>
                          </a:stretch>
                        </a:blipFill>
                      </a:tcPr>
                    </a:tc>
                    <a:extLst>
                      <a:ext uri="{0D108BD9-81ED-4DB2-BD59-A6C34878D82A}">
                        <a16:rowId xmlns:a16="http://schemas.microsoft.com/office/drawing/2014/main" val="1020658430"/>
                      </a:ext>
                    </a:extLst>
                  </a:tr>
                  <a:tr h="731520">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454"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3298446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fontScale="90000"/>
          </a:bodyPr>
          <a:lstStyle/>
          <a:p>
            <a:r>
              <a:rPr lang="en-US" dirty="0"/>
              <a:t>SEIR model </a:t>
            </a:r>
            <a:r>
              <a:rPr lang="en-US"/>
              <a:t>with vaccination, </a:t>
            </a:r>
            <a:r>
              <a:rPr lang="en-US" dirty="0"/>
              <a:t>with proposed new transmission dynamics</a:t>
            </a:r>
          </a:p>
        </p:txBody>
      </p:sp>
      <p:grpSp>
        <p:nvGrpSpPr>
          <p:cNvPr id="41" name="Group 40">
            <a:extLst>
              <a:ext uri="{FF2B5EF4-FFF2-40B4-BE49-F238E27FC236}">
                <a16:creationId xmlns:a16="http://schemas.microsoft.com/office/drawing/2014/main" id="{1893AFCF-54B6-898F-5FBE-BD1F1E4224E3}"/>
              </a:ext>
            </a:extLst>
          </p:cNvPr>
          <p:cNvGrpSpPr/>
          <p:nvPr/>
        </p:nvGrpSpPr>
        <p:grpSpPr>
          <a:xfrm>
            <a:off x="0" y="1179544"/>
            <a:ext cx="8093354" cy="4664658"/>
            <a:chOff x="1427971" y="1700500"/>
            <a:chExt cx="8410791" cy="5044301"/>
          </a:xfrm>
        </p:grpSpPr>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971" y="2316990"/>
              <a:ext cx="8410791" cy="4056970"/>
            </a:xfrm>
            <a:prstGeom prst="rect">
              <a:avLst/>
            </a:prstGeom>
          </p:spPr>
        </p:pic>
        <p:cxnSp>
          <p:nvCxnSpPr>
            <p:cNvPr id="25" name="Straight Arrow Connector 24">
              <a:extLst>
                <a:ext uri="{FF2B5EF4-FFF2-40B4-BE49-F238E27FC236}">
                  <a16:creationId xmlns:a16="http://schemas.microsoft.com/office/drawing/2014/main" id="{098939A3-F50D-31C8-E233-3835725EA2FC}"/>
                </a:ext>
              </a:extLst>
            </p:cNvPr>
            <p:cNvCxnSpPr>
              <a:cxnSpLocks/>
            </p:cNvCxnSpPr>
            <p:nvPr/>
          </p:nvCxnSpPr>
          <p:spPr>
            <a:xfrm flipV="1">
              <a:off x="3184850" y="5501303"/>
              <a:ext cx="0" cy="1243498"/>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CFD7C9-D65A-1336-0D7B-CED8A6F69369}"/>
                </a:ext>
              </a:extLst>
            </p:cNvPr>
            <p:cNvCxnSpPr>
              <a:cxnSpLocks/>
            </p:cNvCxnSpPr>
            <p:nvPr/>
          </p:nvCxnSpPr>
          <p:spPr>
            <a:xfrm flipH="1">
              <a:off x="3184850" y="6744801"/>
              <a:ext cx="6387775" cy="0"/>
            </a:xfrm>
            <a:prstGeom prst="straightConnector1">
              <a:avLst/>
            </a:prstGeom>
            <a:ln w="47625">
              <a:solidFill>
                <a:srgbClr val="FF0000"/>
              </a:solidFill>
              <a:tailEnd type="non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39196E76-544F-E924-CF3B-774937505350}"/>
                </a:ext>
              </a:extLst>
            </p:cNvPr>
            <p:cNvCxnSpPr>
              <a:cxnSpLocks/>
            </p:cNvCxnSpPr>
            <p:nvPr/>
          </p:nvCxnSpPr>
          <p:spPr>
            <a:xfrm flipV="1">
              <a:off x="9572625" y="5286375"/>
              <a:ext cx="0" cy="1458426"/>
            </a:xfrm>
            <a:prstGeom prst="straightConnector1">
              <a:avLst/>
            </a:prstGeom>
            <a:ln w="47625">
              <a:solidFill>
                <a:srgbClr val="FF0000"/>
              </a:solidFill>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5C0E674-0049-45C1-0A32-C90CE96DEE28}"/>
                    </a:ext>
                  </a:extLst>
                </p:cNvPr>
                <p:cNvSpPr txBox="1"/>
                <p:nvPr/>
              </p:nvSpPr>
              <p:spPr>
                <a:xfrm>
                  <a:off x="5571327" y="6309552"/>
                  <a:ext cx="764370" cy="4326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𝜿</m:t>
                            </m:r>
                          </m:e>
                          <m:sub>
                            <m:r>
                              <a:rPr lang="en-US" sz="2000" b="1" i="1" smtClean="0">
                                <a:solidFill>
                                  <a:schemeClr val="tx1"/>
                                </a:solidFill>
                                <a:latin typeface="Cambria Math" panose="02040503050406030204" pitchFamily="18" charset="0"/>
                              </a:rPr>
                              <m:t>𝑹</m:t>
                            </m:r>
                          </m:sub>
                        </m:sSub>
                        <m:r>
                          <a:rPr lang="en-US" sz="2000" b="1" i="1" smtClean="0">
                            <a:solidFill>
                              <a:schemeClr val="tx1"/>
                            </a:solidFill>
                            <a:latin typeface="Cambria Math" panose="02040503050406030204" pitchFamily="18" charset="0"/>
                          </a:rPr>
                          <m:t>𝑹</m:t>
                        </m:r>
                      </m:oMath>
                    </m:oMathPara>
                  </a14:m>
                  <a:endParaRPr lang="en-US" sz="2000" b="1" dirty="0">
                    <a:solidFill>
                      <a:schemeClr val="tx1"/>
                    </a:solidFill>
                  </a:endParaRPr>
                </a:p>
              </p:txBody>
            </p:sp>
          </mc:Choice>
          <mc:Fallback xmlns="">
            <p:sp>
              <p:nvSpPr>
                <p:cNvPr id="32" name="TextBox 31">
                  <a:extLst>
                    <a:ext uri="{FF2B5EF4-FFF2-40B4-BE49-F238E27FC236}">
                      <a16:creationId xmlns:a16="http://schemas.microsoft.com/office/drawing/2014/main" id="{95C0E674-0049-45C1-0A32-C90CE96DEE28}"/>
                    </a:ext>
                  </a:extLst>
                </p:cNvPr>
                <p:cNvSpPr txBox="1">
                  <a:spLocks noRot="1" noChangeAspect="1" noMove="1" noResize="1" noEditPoints="1" noAdjustHandles="1" noChangeArrowheads="1" noChangeShapeType="1" noTextEdit="1"/>
                </p:cNvSpPr>
                <p:nvPr/>
              </p:nvSpPr>
              <p:spPr>
                <a:xfrm>
                  <a:off x="5571327" y="6309552"/>
                  <a:ext cx="764370" cy="432674"/>
                </a:xfrm>
                <a:prstGeom prst="rect">
                  <a:avLst/>
                </a:prstGeom>
                <a:blipFill>
                  <a:blip r:embed="rId3"/>
                  <a:stretch>
                    <a:fillRect b="-1538"/>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E839230-C8DC-C18E-BD05-6BE936044A82}"/>
                </a:ext>
              </a:extLst>
            </p:cNvPr>
            <p:cNvCxnSpPr>
              <a:cxnSpLocks/>
            </p:cNvCxnSpPr>
            <p:nvPr/>
          </p:nvCxnSpPr>
          <p:spPr>
            <a:xfrm>
              <a:off x="3184850" y="2085975"/>
              <a:ext cx="0" cy="1069105"/>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DAE1E04E-DBB2-6F6F-66D6-7F0914C873DD}"/>
                </a:ext>
              </a:extLst>
            </p:cNvPr>
            <p:cNvCxnSpPr>
              <a:cxnSpLocks/>
            </p:cNvCxnSpPr>
            <p:nvPr/>
          </p:nvCxnSpPr>
          <p:spPr>
            <a:xfrm flipH="1" flipV="1">
              <a:off x="3184850" y="2085975"/>
              <a:ext cx="6387775" cy="0"/>
            </a:xfrm>
            <a:prstGeom prst="straightConnector1">
              <a:avLst/>
            </a:prstGeom>
            <a:ln w="47625">
              <a:solidFill>
                <a:srgbClr val="FF0000"/>
              </a:solidFill>
              <a:tailEnd type="non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33B5483-BBDE-17E8-8AD8-E43EB28F78EF}"/>
                </a:ext>
              </a:extLst>
            </p:cNvPr>
            <p:cNvCxnSpPr>
              <a:cxnSpLocks/>
            </p:cNvCxnSpPr>
            <p:nvPr/>
          </p:nvCxnSpPr>
          <p:spPr>
            <a:xfrm>
              <a:off x="9572625" y="2085974"/>
              <a:ext cx="0" cy="2480087"/>
            </a:xfrm>
            <a:prstGeom prst="straightConnector1">
              <a:avLst/>
            </a:prstGeom>
            <a:ln w="47625">
              <a:solidFill>
                <a:srgbClr val="FF0000"/>
              </a:solidFill>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3B95D02-6FC6-44F4-DD5E-69552E12B00D}"/>
                    </a:ext>
                  </a:extLst>
                </p:cNvPr>
                <p:cNvSpPr txBox="1"/>
                <p:nvPr/>
              </p:nvSpPr>
              <p:spPr>
                <a:xfrm>
                  <a:off x="5988245" y="1700500"/>
                  <a:ext cx="924295" cy="4326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𝜿</m:t>
                            </m:r>
                          </m:e>
                          <m:sub>
                            <m:r>
                              <a:rPr lang="en-US" sz="2000" b="1" i="1" smtClean="0">
                                <a:solidFill>
                                  <a:schemeClr val="tx1"/>
                                </a:solidFill>
                                <a:latin typeface="Cambria Math" panose="02040503050406030204" pitchFamily="18" charset="0"/>
                              </a:rPr>
                              <m:t>𝑹𝒎</m:t>
                            </m:r>
                          </m:sub>
                        </m:sSub>
                        <m:r>
                          <a:rPr lang="en-US" sz="2000" b="1" i="1" smtClean="0">
                            <a:solidFill>
                              <a:schemeClr val="tx1"/>
                            </a:solidFill>
                            <a:latin typeface="Cambria Math" panose="02040503050406030204" pitchFamily="18" charset="0"/>
                          </a:rPr>
                          <m:t>𝑹</m:t>
                        </m:r>
                      </m:oMath>
                    </m:oMathPara>
                  </a14:m>
                  <a:endParaRPr lang="en-US" sz="2000" b="1" dirty="0">
                    <a:solidFill>
                      <a:schemeClr val="tx1"/>
                    </a:solidFill>
                  </a:endParaRPr>
                </a:p>
              </p:txBody>
            </p:sp>
          </mc:Choice>
          <mc:Fallback xmlns="">
            <p:sp>
              <p:nvSpPr>
                <p:cNvPr id="40" name="TextBox 39">
                  <a:extLst>
                    <a:ext uri="{FF2B5EF4-FFF2-40B4-BE49-F238E27FC236}">
                      <a16:creationId xmlns:a16="http://schemas.microsoft.com/office/drawing/2014/main" id="{13B95D02-6FC6-44F4-DD5E-69552E12B00D}"/>
                    </a:ext>
                  </a:extLst>
                </p:cNvPr>
                <p:cNvSpPr txBox="1">
                  <a:spLocks noRot="1" noChangeAspect="1" noMove="1" noResize="1" noEditPoints="1" noAdjustHandles="1" noChangeArrowheads="1" noChangeShapeType="1" noTextEdit="1"/>
                </p:cNvSpPr>
                <p:nvPr/>
              </p:nvSpPr>
              <p:spPr>
                <a:xfrm>
                  <a:off x="5988245" y="1700500"/>
                  <a:ext cx="924295" cy="432674"/>
                </a:xfrm>
                <a:prstGeom prst="rect">
                  <a:avLst/>
                </a:prstGeom>
                <a:blipFill>
                  <a:blip r:embed="rId4"/>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7A3263C-B5D2-A1CC-1AE0-9A2117E28C79}"/>
                    </a:ext>
                  </a:extLst>
                </p:cNvPr>
                <p:cNvSpPr txBox="1"/>
                <p:nvPr/>
              </p:nvSpPr>
              <p:spPr>
                <a:xfrm>
                  <a:off x="2382717" y="4609145"/>
                  <a:ext cx="503208" cy="332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𝝈</m:t>
                            </m:r>
                          </m:e>
                          <m:sub>
                            <m:r>
                              <a:rPr lang="en-US" sz="1400" b="1" i="1" smtClean="0">
                                <a:solidFill>
                                  <a:schemeClr val="accent6"/>
                                </a:solidFill>
                                <a:latin typeface="Cambria Math" panose="02040503050406030204" pitchFamily="18" charset="0"/>
                              </a:rPr>
                              <m:t>𝑽</m:t>
                            </m:r>
                          </m:sub>
                        </m:sSub>
                        <m:r>
                          <a:rPr lang="en-US" sz="1400" b="1" i="1" smtClean="0">
                            <a:solidFill>
                              <a:schemeClr val="accent6"/>
                            </a:solidFill>
                            <a:latin typeface="Cambria Math" panose="02040503050406030204" pitchFamily="18" charset="0"/>
                          </a:rPr>
                          <m:t>𝑽</m:t>
                        </m:r>
                      </m:oMath>
                    </m:oMathPara>
                  </a14:m>
                  <a:endParaRPr lang="en-US" sz="2000" b="1" dirty="0">
                    <a:solidFill>
                      <a:schemeClr val="accent6"/>
                    </a:solidFill>
                  </a:endParaRPr>
                </a:p>
              </p:txBody>
            </p:sp>
          </mc:Choice>
          <mc:Fallback xmlns="">
            <p:sp>
              <p:nvSpPr>
                <p:cNvPr id="28" name="TextBox 27">
                  <a:extLst>
                    <a:ext uri="{FF2B5EF4-FFF2-40B4-BE49-F238E27FC236}">
                      <a16:creationId xmlns:a16="http://schemas.microsoft.com/office/drawing/2014/main" id="{37A3263C-B5D2-A1CC-1AE0-9A2117E28C79}"/>
                    </a:ext>
                  </a:extLst>
                </p:cNvPr>
                <p:cNvSpPr txBox="1">
                  <a:spLocks noRot="1" noChangeAspect="1" noMove="1" noResize="1" noEditPoints="1" noAdjustHandles="1" noChangeArrowheads="1" noChangeShapeType="1" noTextEdit="1"/>
                </p:cNvSpPr>
                <p:nvPr/>
              </p:nvSpPr>
              <p:spPr>
                <a:xfrm>
                  <a:off x="2382717" y="4609145"/>
                  <a:ext cx="503208" cy="3328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536533-F449-80DF-E24B-1B47D4F917EB}"/>
                    </a:ext>
                  </a:extLst>
                </p:cNvPr>
                <p:cNvSpPr txBox="1"/>
                <p:nvPr/>
              </p:nvSpPr>
              <p:spPr>
                <a:xfrm>
                  <a:off x="2382717" y="3850526"/>
                  <a:ext cx="503209" cy="332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𝝈</m:t>
                            </m:r>
                          </m:e>
                          <m:sub>
                            <m:r>
                              <a:rPr lang="en-US" sz="1400" b="1" i="1" smtClean="0">
                                <a:solidFill>
                                  <a:schemeClr val="accent6"/>
                                </a:solidFill>
                                <a:latin typeface="Cambria Math" panose="02040503050406030204" pitchFamily="18" charset="0"/>
                              </a:rPr>
                              <m:t>𝑽𝒎</m:t>
                            </m:r>
                          </m:sub>
                        </m:sSub>
                        <m:r>
                          <a:rPr lang="en-US" sz="1400" b="1" i="1" smtClean="0">
                            <a:solidFill>
                              <a:schemeClr val="accent6"/>
                            </a:solidFill>
                            <a:latin typeface="Cambria Math" panose="02040503050406030204" pitchFamily="18" charset="0"/>
                          </a:rPr>
                          <m:t>𝑽</m:t>
                        </m:r>
                      </m:oMath>
                    </m:oMathPara>
                  </a14:m>
                  <a:endParaRPr lang="en-US" sz="2000" b="1" dirty="0">
                    <a:solidFill>
                      <a:schemeClr val="accent6"/>
                    </a:solidFill>
                  </a:endParaRPr>
                </a:p>
              </p:txBody>
            </p:sp>
          </mc:Choice>
          <mc:Fallback xmlns="">
            <p:sp>
              <p:nvSpPr>
                <p:cNvPr id="29" name="TextBox 28">
                  <a:extLst>
                    <a:ext uri="{FF2B5EF4-FFF2-40B4-BE49-F238E27FC236}">
                      <a16:creationId xmlns:a16="http://schemas.microsoft.com/office/drawing/2014/main" id="{8D536533-F449-80DF-E24B-1B47D4F917EB}"/>
                    </a:ext>
                  </a:extLst>
                </p:cNvPr>
                <p:cNvSpPr txBox="1">
                  <a:spLocks noRot="1" noChangeAspect="1" noMove="1" noResize="1" noEditPoints="1" noAdjustHandles="1" noChangeArrowheads="1" noChangeShapeType="1" noTextEdit="1"/>
                </p:cNvSpPr>
                <p:nvPr/>
              </p:nvSpPr>
              <p:spPr>
                <a:xfrm>
                  <a:off x="2382717" y="3850526"/>
                  <a:ext cx="503209" cy="332826"/>
                </a:xfrm>
                <a:prstGeom prst="rect">
                  <a:avLst/>
                </a:prstGeom>
                <a:blipFill>
                  <a:blip r:embed="rId6"/>
                  <a:stretch>
                    <a:fillRect r="-22785"/>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37E1D5FC-A9D9-9CD5-2245-5D6EA2FFD590}"/>
              </a:ext>
            </a:extLst>
          </p:cNvPr>
          <p:cNvSpPr txBox="1"/>
          <p:nvPr/>
        </p:nvSpPr>
        <p:spPr>
          <a:xfrm>
            <a:off x="8347185" y="2967335"/>
            <a:ext cx="3732847"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solidFill>
                  <a:srgbClr val="FF0000"/>
                </a:solidFill>
              </a:rPr>
              <a:t>Recovered population can become susceptible due to new strains and waning immunity</a:t>
            </a:r>
          </a:p>
          <a:p>
            <a:pPr marL="285750" indent="-285750">
              <a:buFont typeface="Arial" panose="020B0604020202020204" pitchFamily="34" charset="0"/>
              <a:buChar char="•"/>
            </a:pPr>
            <a:r>
              <a:rPr lang="en-US" dirty="0">
                <a:solidFill>
                  <a:schemeClr val="accent6"/>
                </a:solidFill>
              </a:rPr>
              <a:t>Vaccinated population renamed to M (currently immune) </a:t>
            </a:r>
          </a:p>
          <a:p>
            <a:pPr marL="285750" indent="-285750">
              <a:buFont typeface="Arial" panose="020B0604020202020204" pitchFamily="34" charset="0"/>
              <a:buChar char="•"/>
            </a:pPr>
            <a:r>
              <a:rPr lang="en-US" dirty="0">
                <a:solidFill>
                  <a:schemeClr val="accent6"/>
                </a:solidFill>
              </a:rPr>
              <a:t>M can become susceptible (not exposed) due to waning immunity</a:t>
            </a:r>
          </a:p>
          <a:p>
            <a:pPr marL="285750" indent="-285750">
              <a:buFont typeface="Arial" panose="020B0604020202020204" pitchFamily="34" charset="0"/>
              <a:buChar char="•"/>
            </a:pPr>
            <a:r>
              <a:rPr lang="en-US" dirty="0"/>
              <a:t>Add isolated compartments for S, E and I</a:t>
            </a:r>
          </a:p>
        </p:txBody>
      </p:sp>
      <p:sp>
        <p:nvSpPr>
          <p:cNvPr id="15" name="TextBox 14">
            <a:extLst>
              <a:ext uri="{FF2B5EF4-FFF2-40B4-BE49-F238E27FC236}">
                <a16:creationId xmlns:a16="http://schemas.microsoft.com/office/drawing/2014/main" id="{ABF729F2-EC46-3465-CADD-0C75F7C24FF6}"/>
              </a:ext>
            </a:extLst>
          </p:cNvPr>
          <p:cNvSpPr txBox="1"/>
          <p:nvPr/>
        </p:nvSpPr>
        <p:spPr>
          <a:xfrm>
            <a:off x="1958499" y="4976216"/>
            <a:ext cx="325730" cy="400110"/>
          </a:xfrm>
          <a:prstGeom prst="rect">
            <a:avLst/>
          </a:prstGeom>
          <a:noFill/>
        </p:spPr>
        <p:txBody>
          <a:bodyPr wrap="none" rtlCol="0">
            <a:spAutoFit/>
          </a:bodyPr>
          <a:lstStyle/>
          <a:p>
            <a:r>
              <a:rPr lang="en-US" sz="2000" b="1" dirty="0">
                <a:solidFill>
                  <a:schemeClr val="accent6"/>
                </a:solidFill>
              </a:rPr>
              <a:t>X</a:t>
            </a:r>
          </a:p>
        </p:txBody>
      </p:sp>
      <p:sp>
        <p:nvSpPr>
          <p:cNvPr id="16" name="TextBox 15">
            <a:extLst>
              <a:ext uri="{FF2B5EF4-FFF2-40B4-BE49-F238E27FC236}">
                <a16:creationId xmlns:a16="http://schemas.microsoft.com/office/drawing/2014/main" id="{6EA09C1D-7F60-672A-1BBE-6036382CB153}"/>
              </a:ext>
            </a:extLst>
          </p:cNvPr>
          <p:cNvSpPr txBox="1"/>
          <p:nvPr/>
        </p:nvSpPr>
        <p:spPr>
          <a:xfrm>
            <a:off x="1958499" y="1778912"/>
            <a:ext cx="325730" cy="400110"/>
          </a:xfrm>
          <a:prstGeom prst="rect">
            <a:avLst/>
          </a:prstGeom>
          <a:noFill/>
        </p:spPr>
        <p:txBody>
          <a:bodyPr wrap="square" rtlCol="0">
            <a:spAutoFit/>
          </a:bodyPr>
          <a:lstStyle/>
          <a:p>
            <a:r>
              <a:rPr lang="en-US" sz="2000" b="1" dirty="0">
                <a:solidFill>
                  <a:schemeClr val="accent6"/>
                </a:solidFill>
              </a:rPr>
              <a:t>X</a:t>
            </a:r>
          </a:p>
        </p:txBody>
      </p:sp>
      <p:cxnSp>
        <p:nvCxnSpPr>
          <p:cNvPr id="17" name="Straight Arrow Connector 16">
            <a:extLst>
              <a:ext uri="{FF2B5EF4-FFF2-40B4-BE49-F238E27FC236}">
                <a16:creationId xmlns:a16="http://schemas.microsoft.com/office/drawing/2014/main" id="{ED9EFA52-EF8E-8EF7-86EB-202D038E82BD}"/>
              </a:ext>
            </a:extLst>
          </p:cNvPr>
          <p:cNvCxnSpPr>
            <a:cxnSpLocks/>
          </p:cNvCxnSpPr>
          <p:nvPr/>
        </p:nvCxnSpPr>
        <p:spPr>
          <a:xfrm flipV="1">
            <a:off x="526211" y="2962412"/>
            <a:ext cx="1095555" cy="663041"/>
          </a:xfrm>
          <a:prstGeom prst="straightConnector1">
            <a:avLst/>
          </a:prstGeom>
          <a:ln w="47625">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C909548-1836-9283-9CD7-D3B6E6324DFF}"/>
              </a:ext>
            </a:extLst>
          </p:cNvPr>
          <p:cNvCxnSpPr>
            <a:cxnSpLocks/>
          </p:cNvCxnSpPr>
          <p:nvPr/>
        </p:nvCxnSpPr>
        <p:spPr>
          <a:xfrm>
            <a:off x="526211" y="3890665"/>
            <a:ext cx="1095555" cy="482082"/>
          </a:xfrm>
          <a:prstGeom prst="straightConnector1">
            <a:avLst/>
          </a:prstGeom>
          <a:ln w="47625">
            <a:solidFill>
              <a:schemeClr val="accent6"/>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797832C-92C7-8801-1B80-D205DAEFE826}"/>
                  </a:ext>
                </a:extLst>
              </p:cNvPr>
              <p:cNvSpPr txBox="1"/>
              <p:nvPr/>
            </p:nvSpPr>
            <p:spPr>
              <a:xfrm>
                <a:off x="676894" y="2750718"/>
                <a:ext cx="48421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dirty="0"/>
              </a:p>
            </p:txBody>
          </p:sp>
        </mc:Choice>
        <mc:Fallback xmlns="">
          <p:sp>
            <p:nvSpPr>
              <p:cNvPr id="3" name="TextBox 2">
                <a:extLst>
                  <a:ext uri="{FF2B5EF4-FFF2-40B4-BE49-F238E27FC236}">
                    <a16:creationId xmlns:a16="http://schemas.microsoft.com/office/drawing/2014/main" id="{D797832C-92C7-8801-1B80-D205DAEFE826}"/>
                  </a:ext>
                </a:extLst>
              </p:cNvPr>
              <p:cNvSpPr txBox="1">
                <a:spLocks noRot="1" noChangeAspect="1" noMove="1" noResize="1" noEditPoints="1" noAdjustHandles="1" noChangeArrowheads="1" noChangeShapeType="1" noTextEdit="1"/>
              </p:cNvSpPr>
              <p:nvPr/>
            </p:nvSpPr>
            <p:spPr>
              <a:xfrm>
                <a:off x="676894" y="2750718"/>
                <a:ext cx="484215" cy="369332"/>
              </a:xfrm>
              <a:prstGeom prst="rect">
                <a:avLst/>
              </a:prstGeom>
              <a:blipFill>
                <a:blip r:embed="rId7"/>
                <a:stretch>
                  <a:fillRect r="-15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B9D08DB-6FCD-FE4F-6D1C-9E64D3A5F29A}"/>
                  </a:ext>
                </a:extLst>
              </p:cNvPr>
              <p:cNvSpPr txBox="1"/>
              <p:nvPr/>
            </p:nvSpPr>
            <p:spPr>
              <a:xfrm>
                <a:off x="589773" y="4259996"/>
                <a:ext cx="48421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dirty="0"/>
              </a:p>
            </p:txBody>
          </p:sp>
        </mc:Choice>
        <mc:Fallback xmlns="">
          <p:sp>
            <p:nvSpPr>
              <p:cNvPr id="22" name="TextBox 21">
                <a:extLst>
                  <a:ext uri="{FF2B5EF4-FFF2-40B4-BE49-F238E27FC236}">
                    <a16:creationId xmlns:a16="http://schemas.microsoft.com/office/drawing/2014/main" id="{AB9D08DB-6FCD-FE4F-6D1C-9E64D3A5F29A}"/>
                  </a:ext>
                </a:extLst>
              </p:cNvPr>
              <p:cNvSpPr txBox="1">
                <a:spLocks noRot="1" noChangeAspect="1" noMove="1" noResize="1" noEditPoints="1" noAdjustHandles="1" noChangeArrowheads="1" noChangeShapeType="1" noTextEdit="1"/>
              </p:cNvSpPr>
              <p:nvPr/>
            </p:nvSpPr>
            <p:spPr>
              <a:xfrm>
                <a:off x="589773" y="4259996"/>
                <a:ext cx="484215" cy="369332"/>
              </a:xfrm>
              <a:prstGeom prst="rect">
                <a:avLst/>
              </a:prstGeom>
              <a:blipFill>
                <a:blip r:embed="rId8"/>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2032AFF-59B8-94EF-F0F0-3CF334FBE140}"/>
              </a:ext>
            </a:extLst>
          </p:cNvPr>
          <p:cNvSpPr txBox="1"/>
          <p:nvPr/>
        </p:nvSpPr>
        <p:spPr>
          <a:xfrm>
            <a:off x="133626" y="3490555"/>
            <a:ext cx="325730" cy="400110"/>
          </a:xfrm>
          <a:prstGeom prst="rect">
            <a:avLst/>
          </a:prstGeom>
          <a:noFill/>
        </p:spPr>
        <p:txBody>
          <a:bodyPr wrap="square" rtlCol="0">
            <a:spAutoFit/>
          </a:bodyPr>
          <a:lstStyle/>
          <a:p>
            <a:r>
              <a:rPr lang="en-US" sz="2000" b="1" dirty="0">
                <a:solidFill>
                  <a:schemeClr val="accent6"/>
                </a:solidFill>
              </a:rPr>
              <a:t>M</a:t>
            </a:r>
          </a:p>
        </p:txBody>
      </p:sp>
    </p:spTree>
    <p:extLst>
      <p:ext uri="{BB962C8B-B14F-4D97-AF65-F5344CB8AC3E}">
        <p14:creationId xmlns:p14="http://schemas.microsoft.com/office/powerpoint/2010/main" val="91532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C59D07-3713-9B8F-03F8-E9F957956CF8}"/>
                  </a:ext>
                </a:extLst>
              </p:cNvPr>
              <p:cNvSpPr txBox="1"/>
              <p:nvPr/>
            </p:nvSpPr>
            <p:spPr>
              <a:xfrm>
                <a:off x="386964" y="5521564"/>
                <a:ext cx="41855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m:oMathPara>
                </a14:m>
                <a:endParaRPr lang="en-US" i="1">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CC59D07-3713-9B8F-03F8-E9F957956CF8}"/>
                  </a:ext>
                </a:extLst>
              </p:cNvPr>
              <p:cNvSpPr txBox="1">
                <a:spLocks noRot="1" noChangeAspect="1" noMove="1" noResize="1" noEditPoints="1" noAdjustHandles="1" noChangeArrowheads="1" noChangeShapeType="1" noTextEdit="1"/>
              </p:cNvSpPr>
              <p:nvPr/>
            </p:nvSpPr>
            <p:spPr>
              <a:xfrm>
                <a:off x="386964" y="5521564"/>
                <a:ext cx="4185505" cy="369332"/>
              </a:xfrm>
              <a:prstGeom prst="rect">
                <a:avLst/>
              </a:prstGeom>
              <a:blipFill>
                <a:blip r:embed="rId2"/>
                <a:stretch>
                  <a:fillRect b="-15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9607A93-EBC4-2AC0-3ED4-1C8C61614D24}"/>
              </a:ext>
            </a:extLst>
          </p:cNvPr>
          <p:cNvSpPr>
            <a:spLocks noGrp="1"/>
          </p:cNvSpPr>
          <p:nvPr>
            <p:ph type="title"/>
          </p:nvPr>
        </p:nvSpPr>
        <p:spPr>
          <a:xfrm>
            <a:off x="710979" y="285612"/>
            <a:ext cx="10515600" cy="915035"/>
          </a:xfrm>
        </p:spPr>
        <p:txBody>
          <a:bodyPr/>
          <a:lstStyle/>
          <a:p>
            <a:pPr algn="ctr"/>
            <a:r>
              <a:rPr lang="en-US"/>
              <a:t>Transfer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96DA48-6DA8-E3D0-2A7D-4D93D677F088}"/>
                  </a:ext>
                </a:extLst>
              </p:cNvPr>
              <p:cNvSpPr txBox="1"/>
              <p:nvPr/>
            </p:nvSpPr>
            <p:spPr>
              <a:xfrm>
                <a:off x="386964" y="2729370"/>
                <a:ext cx="781983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a:t>, 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a:t> is the probability of </a:t>
                </a:r>
                <a14:m>
                  <m:oMath xmlns:m="http://schemas.openxmlformats.org/officeDocument/2006/math">
                    <m:r>
                      <a:rPr lang="en-US" b="0" i="1" smtClean="0">
                        <a:latin typeface="Cambria Math" panose="02040503050406030204" pitchFamily="18" charset="0"/>
                      </a:rPr>
                      <m:t>𝑋</m:t>
                    </m:r>
                  </m:oMath>
                </a14:m>
                <a:r>
                  <a:rPr lang="en-US"/>
                  <a:t> taking the value </a:t>
                </a:r>
                <a14:m>
                  <m:oMath xmlns:m="http://schemas.openxmlformats.org/officeDocument/2006/math">
                    <m:r>
                      <a:rPr lang="en-US" b="0" i="1" smtClean="0">
                        <a:latin typeface="Cambria Math" panose="02040503050406030204" pitchFamily="18" charset="0"/>
                      </a:rPr>
                      <m:t>𝑥</m:t>
                    </m:r>
                  </m:oMath>
                </a14:m>
                <a:r>
                  <a:rPr lang="en-US"/>
                  <a:t> </a:t>
                </a:r>
              </a:p>
            </p:txBody>
          </p:sp>
        </mc:Choice>
        <mc:Fallback xmlns="">
          <p:sp>
            <p:nvSpPr>
              <p:cNvPr id="7" name="TextBox 6">
                <a:extLst>
                  <a:ext uri="{FF2B5EF4-FFF2-40B4-BE49-F238E27FC236}">
                    <a16:creationId xmlns:a16="http://schemas.microsoft.com/office/drawing/2014/main" id="{5D96DA48-6DA8-E3D0-2A7D-4D93D677F088}"/>
                  </a:ext>
                </a:extLst>
              </p:cNvPr>
              <p:cNvSpPr txBox="1">
                <a:spLocks noRot="1" noChangeAspect="1" noMove="1" noResize="1" noEditPoints="1" noAdjustHandles="1" noChangeArrowheads="1" noChangeShapeType="1" noTextEdit="1"/>
              </p:cNvSpPr>
              <p:nvPr/>
            </p:nvSpPr>
            <p:spPr>
              <a:xfrm>
                <a:off x="386964" y="2729370"/>
                <a:ext cx="781983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090EFE-D1AC-7AFF-7D42-BB84971EFA14}"/>
                  </a:ext>
                </a:extLst>
              </p:cNvPr>
              <p:cNvSpPr txBox="1"/>
              <p:nvPr/>
            </p:nvSpPr>
            <p:spPr>
              <a:xfrm>
                <a:off x="386964" y="2396356"/>
                <a:ext cx="3013710" cy="369332"/>
              </a:xfrm>
              <a:prstGeom prst="rect">
                <a:avLst/>
              </a:prstGeom>
              <a:noFill/>
            </p:spPr>
            <p:txBody>
              <a:bodyPr wrap="none" rtlCol="0">
                <a:spAutoFit/>
              </a:bodyPr>
              <a:lstStyle/>
              <a:p>
                <a:r>
                  <a:rPr lang="en-US"/>
                  <a:t>Shannon Entropy of process </a:t>
                </a:r>
                <a14:m>
                  <m:oMath xmlns:m="http://schemas.openxmlformats.org/officeDocument/2006/math">
                    <m:r>
                      <a:rPr lang="en-US" b="0" i="1" smtClean="0">
                        <a:latin typeface="Cambria Math" panose="02040503050406030204" pitchFamily="18" charset="0"/>
                      </a:rPr>
                      <m:t>𝑋</m:t>
                    </m:r>
                  </m:oMath>
                </a14:m>
                <a:endParaRPr lang="en-US"/>
              </a:p>
            </p:txBody>
          </p:sp>
        </mc:Choice>
        <mc:Fallback xmlns="">
          <p:sp>
            <p:nvSpPr>
              <p:cNvPr id="8" name="TextBox 7">
                <a:extLst>
                  <a:ext uri="{FF2B5EF4-FFF2-40B4-BE49-F238E27FC236}">
                    <a16:creationId xmlns:a16="http://schemas.microsoft.com/office/drawing/2014/main" id="{7E090EFE-D1AC-7AFF-7D42-BB84971EFA14}"/>
                  </a:ext>
                </a:extLst>
              </p:cNvPr>
              <p:cNvSpPr txBox="1">
                <a:spLocks noRot="1" noChangeAspect="1" noMove="1" noResize="1" noEditPoints="1" noAdjustHandles="1" noChangeArrowheads="1" noChangeShapeType="1" noTextEdit="1"/>
              </p:cNvSpPr>
              <p:nvPr/>
            </p:nvSpPr>
            <p:spPr>
              <a:xfrm>
                <a:off x="386964" y="2396356"/>
                <a:ext cx="3013710" cy="369332"/>
              </a:xfrm>
              <a:prstGeom prst="rect">
                <a:avLst/>
              </a:prstGeom>
              <a:blipFill>
                <a:blip r:embed="rId4"/>
                <a:stretch>
                  <a:fillRect l="-161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9F3A4-F561-E63B-3897-FBED5B88B5DC}"/>
                  </a:ext>
                </a:extLst>
              </p:cNvPr>
              <p:cNvSpPr txBox="1"/>
              <p:nvPr/>
            </p:nvSpPr>
            <p:spPr>
              <a:xfrm>
                <a:off x="386966" y="3272350"/>
                <a:ext cx="4560351" cy="369332"/>
              </a:xfrm>
              <a:prstGeom prst="rect">
                <a:avLst/>
              </a:prstGeom>
              <a:noFill/>
            </p:spPr>
            <p:txBody>
              <a:bodyPr wrap="none" rtlCol="0">
                <a:spAutoFit/>
              </a:bodyPr>
              <a:lstStyle/>
              <a:p>
                <a:r>
                  <a:rPr lang="en-US"/>
                  <a:t>Joint entropy between two processes </a:t>
                </a:r>
                <a14:m>
                  <m:oMath xmlns:m="http://schemas.openxmlformats.org/officeDocument/2006/math">
                    <m:r>
                      <a:rPr lang="en-US" b="0" i="1" smtClean="0">
                        <a:latin typeface="Cambria Math" panose="02040503050406030204" pitchFamily="18" charset="0"/>
                      </a:rPr>
                      <m:t>𝑋</m:t>
                    </m:r>
                  </m:oMath>
                </a14:m>
                <a:r>
                  <a:rPr lang="en-US"/>
                  <a:t> and </a:t>
                </a:r>
                <a14:m>
                  <m:oMath xmlns:m="http://schemas.openxmlformats.org/officeDocument/2006/math">
                    <m:r>
                      <a:rPr lang="en-US" b="0" i="1" smtClean="0">
                        <a:latin typeface="Cambria Math" panose="02040503050406030204" pitchFamily="18" charset="0"/>
                      </a:rPr>
                      <m:t>𝑌</m:t>
                    </m:r>
                  </m:oMath>
                </a14:m>
                <a:endParaRPr lang="en-US"/>
              </a:p>
            </p:txBody>
          </p:sp>
        </mc:Choice>
        <mc:Fallback xmlns="">
          <p:sp>
            <p:nvSpPr>
              <p:cNvPr id="9" name="TextBox 8">
                <a:extLst>
                  <a:ext uri="{FF2B5EF4-FFF2-40B4-BE49-F238E27FC236}">
                    <a16:creationId xmlns:a16="http://schemas.microsoft.com/office/drawing/2014/main" id="{BA49F3A4-F561-E63B-3897-FBED5B88B5DC}"/>
                  </a:ext>
                </a:extLst>
              </p:cNvPr>
              <p:cNvSpPr txBox="1">
                <a:spLocks noRot="1" noChangeAspect="1" noMove="1" noResize="1" noEditPoints="1" noAdjustHandles="1" noChangeArrowheads="1" noChangeShapeType="1" noTextEdit="1"/>
              </p:cNvSpPr>
              <p:nvPr/>
            </p:nvSpPr>
            <p:spPr>
              <a:xfrm>
                <a:off x="386966" y="3272350"/>
                <a:ext cx="4560351" cy="369332"/>
              </a:xfrm>
              <a:prstGeom prst="rect">
                <a:avLst/>
              </a:prstGeom>
              <a:blipFill>
                <a:blip r:embed="rId5"/>
                <a:stretch>
                  <a:fillRect l="-106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4969E-9A16-A206-95FE-9F5D378D37C9}"/>
                  </a:ext>
                </a:extLst>
              </p:cNvPr>
              <p:cNvSpPr txBox="1"/>
              <p:nvPr/>
            </p:nvSpPr>
            <p:spPr>
              <a:xfrm>
                <a:off x="386965" y="372876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6D44969E-9A16-A206-95FE-9F5D378D37C9}"/>
                  </a:ext>
                </a:extLst>
              </p:cNvPr>
              <p:cNvSpPr txBox="1">
                <a:spLocks noRot="1" noChangeAspect="1" noMove="1" noResize="1" noEditPoints="1" noAdjustHandles="1" noChangeArrowheads="1" noChangeShapeType="1" noTextEdit="1"/>
              </p:cNvSpPr>
              <p:nvPr/>
            </p:nvSpPr>
            <p:spPr>
              <a:xfrm>
                <a:off x="386965" y="3728764"/>
                <a:ext cx="3981615" cy="369332"/>
              </a:xfrm>
              <a:prstGeom prst="rect">
                <a:avLst/>
              </a:prstGeom>
              <a:blipFill>
                <a:blip r:embed="rId6"/>
                <a:stretch>
                  <a:fillRect b="-1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F99392-E09A-E16E-5F27-6874D69599DB}"/>
              </a:ext>
            </a:extLst>
          </p:cNvPr>
          <p:cNvSpPr txBox="1"/>
          <p:nvPr/>
        </p:nvSpPr>
        <p:spPr>
          <a:xfrm>
            <a:off x="386964" y="4361541"/>
            <a:ext cx="2051587" cy="369332"/>
          </a:xfrm>
          <a:prstGeom prst="rect">
            <a:avLst/>
          </a:prstGeom>
          <a:noFill/>
        </p:spPr>
        <p:txBody>
          <a:bodyPr wrap="none" rtlCol="0">
            <a:spAutoFit/>
          </a:bodyPr>
          <a:lstStyle/>
          <a:p>
            <a:r>
              <a:rPr lang="en-US"/>
              <a:t>Conditional entropy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53013C-AADB-7A54-55E6-11E39FDBA4FB}"/>
                  </a:ext>
                </a:extLst>
              </p:cNvPr>
              <p:cNvSpPr txBox="1"/>
              <p:nvPr/>
            </p:nvSpPr>
            <p:spPr>
              <a:xfrm>
                <a:off x="386964" y="476412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3" name="TextBox 12">
                <a:extLst>
                  <a:ext uri="{FF2B5EF4-FFF2-40B4-BE49-F238E27FC236}">
                    <a16:creationId xmlns:a16="http://schemas.microsoft.com/office/drawing/2014/main" id="{1053013C-AADB-7A54-55E6-11E39FDBA4FB}"/>
                  </a:ext>
                </a:extLst>
              </p:cNvPr>
              <p:cNvSpPr txBox="1">
                <a:spLocks noRot="1" noChangeAspect="1" noMove="1" noResize="1" noEditPoints="1" noAdjustHandles="1" noChangeArrowheads="1" noChangeShapeType="1" noTextEdit="1"/>
              </p:cNvSpPr>
              <p:nvPr/>
            </p:nvSpPr>
            <p:spPr>
              <a:xfrm>
                <a:off x="386964" y="4764124"/>
                <a:ext cx="398161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12FC-612F-BD98-7FA9-0055EFBCB4A9}"/>
                  </a:ext>
                </a:extLst>
              </p:cNvPr>
              <p:cNvSpPr txBox="1"/>
              <p:nvPr/>
            </p:nvSpPr>
            <p:spPr>
              <a:xfrm>
                <a:off x="461173" y="5049105"/>
                <a:ext cx="3845668" cy="369332"/>
              </a:xfrm>
              <a:prstGeom prst="rect">
                <a:avLst/>
              </a:prstGeom>
              <a:noFill/>
            </p:spPr>
            <p:txBody>
              <a:bodyPr wrap="none" rtlCol="0">
                <a:spAutoFit/>
              </a:bodyPr>
              <a:lstStyle/>
              <a:p>
                <a:r>
                  <a:rPr lang="en-US"/>
                  <a:t>Transfer Entropy from process </a:t>
                </a:r>
                <a14:m>
                  <m:oMath xmlns:m="http://schemas.openxmlformats.org/officeDocument/2006/math">
                    <m:r>
                      <a:rPr lang="en-US" b="0" i="1" smtClean="0">
                        <a:latin typeface="Cambria Math" panose="02040503050406030204" pitchFamily="18" charset="0"/>
                      </a:rPr>
                      <m:t>𝑋</m:t>
                    </m:r>
                  </m:oMath>
                </a14:m>
                <a:r>
                  <a:rPr lang="en-US"/>
                  <a:t> to </a:t>
                </a:r>
                <a14:m>
                  <m:oMath xmlns:m="http://schemas.openxmlformats.org/officeDocument/2006/math">
                    <m:r>
                      <a:rPr lang="en-US" b="0" i="1" smtClean="0">
                        <a:latin typeface="Cambria Math" panose="02040503050406030204" pitchFamily="18" charset="0"/>
                      </a:rPr>
                      <m:t>𝑌</m:t>
                    </m:r>
                  </m:oMath>
                </a14:m>
                <a:r>
                  <a:rPr lang="en-US"/>
                  <a:t> is</a:t>
                </a:r>
              </a:p>
            </p:txBody>
          </p:sp>
        </mc:Choice>
        <mc:Fallback xmlns="">
          <p:sp>
            <p:nvSpPr>
              <p:cNvPr id="14" name="TextBox 13">
                <a:extLst>
                  <a:ext uri="{FF2B5EF4-FFF2-40B4-BE49-F238E27FC236}">
                    <a16:creationId xmlns:a16="http://schemas.microsoft.com/office/drawing/2014/main" id="{8AB012FC-612F-BD98-7FA9-0055EFBCB4A9}"/>
                  </a:ext>
                </a:extLst>
              </p:cNvPr>
              <p:cNvSpPr txBox="1">
                <a:spLocks noRot="1" noChangeAspect="1" noMove="1" noResize="1" noEditPoints="1" noAdjustHandles="1" noChangeArrowheads="1" noChangeShapeType="1" noTextEdit="1"/>
              </p:cNvSpPr>
              <p:nvPr/>
            </p:nvSpPr>
            <p:spPr>
              <a:xfrm>
                <a:off x="461173" y="5049105"/>
                <a:ext cx="3845668" cy="369332"/>
              </a:xfrm>
              <a:prstGeom prst="rect">
                <a:avLst/>
              </a:prstGeom>
              <a:blipFill>
                <a:blip r:embed="rId8"/>
                <a:stretch>
                  <a:fillRect l="-1426" t="-8197" r="-475" b="-24590"/>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E61B5CD0-ED13-48BE-9F1D-384DDB16E4FB}"/>
              </a:ext>
            </a:extLst>
          </p:cNvPr>
          <p:cNvSpPr>
            <a:spLocks noGrp="1"/>
          </p:cNvSpPr>
          <p:nvPr>
            <p:ph type="ftr" sz="quarter" idx="11"/>
          </p:nvPr>
        </p:nvSpPr>
        <p:spPr>
          <a:xfrm>
            <a:off x="305097" y="6417160"/>
            <a:ext cx="11327363" cy="365125"/>
          </a:xfrm>
        </p:spPr>
        <p:txBody>
          <a:bodyPr/>
          <a:lstStyle/>
          <a:p>
            <a:r>
              <a:rPr lang="en-US" sz="1600"/>
              <a:t>T. Schreiber, “Measuring Information Transfer,” Phys. Rev. Lett., vol. 85, no. 2, pp. 461–464, Jul. 2000, </a:t>
            </a:r>
            <a:r>
              <a:rPr lang="en-US" sz="1600" err="1"/>
              <a:t>doi</a:t>
            </a:r>
            <a:r>
              <a:rPr lang="en-US" sz="1600"/>
              <a:t>: 10.1103/PhysRevLett.85.461.</a:t>
            </a:r>
          </a:p>
        </p:txBody>
      </p:sp>
      <p:cxnSp>
        <p:nvCxnSpPr>
          <p:cNvPr id="19" name="Straight Connector 18">
            <a:extLst>
              <a:ext uri="{FF2B5EF4-FFF2-40B4-BE49-F238E27FC236}">
                <a16:creationId xmlns:a16="http://schemas.microsoft.com/office/drawing/2014/main" id="{50B422A1-E24B-8B30-01C0-1779B6E75DBF}"/>
              </a:ext>
            </a:extLst>
          </p:cNvPr>
          <p:cNvCxnSpPr/>
          <p:nvPr/>
        </p:nvCxnSpPr>
        <p:spPr>
          <a:xfrm>
            <a:off x="4228964" y="6293479"/>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73E0F-1458-9EF9-716D-D827B930359E}"/>
              </a:ext>
            </a:extLst>
          </p:cNvPr>
          <p:cNvSpPr txBox="1"/>
          <p:nvPr/>
        </p:nvSpPr>
        <p:spPr>
          <a:xfrm>
            <a:off x="461173" y="1200647"/>
            <a:ext cx="10427216" cy="1200329"/>
          </a:xfrm>
          <a:prstGeom prst="rect">
            <a:avLst/>
          </a:prstGeom>
          <a:noFill/>
        </p:spPr>
        <p:txBody>
          <a:bodyPr wrap="square" rtlCol="0">
            <a:spAutoFit/>
          </a:bodyPr>
          <a:lstStyle/>
          <a:p>
            <a:r>
              <a:rPr lang="en-US"/>
              <a:t>Transfer Entropy is an information theoretic measure which quantifies the amount of information transferred between two random processes. This measure is non symmetric, thus providing a method of determining directionality of information transfer between two processes. This study assumes that the random processes are 1</a:t>
            </a:r>
            <a:r>
              <a:rPr lang="en-US" baseline="30000"/>
              <a:t>st</a:t>
            </a:r>
            <a:r>
              <a:rPr lang="en-US"/>
              <a:t> order Markov chain. </a:t>
            </a:r>
          </a:p>
        </p:txBody>
      </p:sp>
    </p:spTree>
    <p:extLst>
      <p:ext uri="{BB962C8B-B14F-4D97-AF65-F5344CB8AC3E}">
        <p14:creationId xmlns:p14="http://schemas.microsoft.com/office/powerpoint/2010/main" val="1363451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06FB-CCA3-2DAA-7070-8D57EE6BEC9B}"/>
              </a:ext>
            </a:extLst>
          </p:cNvPr>
          <p:cNvSpPr>
            <a:spLocks noGrp="1"/>
          </p:cNvSpPr>
          <p:nvPr>
            <p:ph type="title"/>
          </p:nvPr>
        </p:nvSpPr>
        <p:spPr>
          <a:xfrm>
            <a:off x="838200" y="162992"/>
            <a:ext cx="10515600" cy="585617"/>
          </a:xfrm>
        </p:spPr>
        <p:txBody>
          <a:bodyPr>
            <a:normAutofit fontScale="90000"/>
          </a:bodyPr>
          <a:lstStyle/>
          <a:p>
            <a:r>
              <a:rPr lang="en-US" dirty="0"/>
              <a:t>New Model</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E60F993-D482-AE39-67C7-FA8D0BFB11D0}"/>
                  </a:ext>
                </a:extLst>
              </p:cNvPr>
              <p:cNvSpPr/>
              <p:nvPr/>
            </p:nvSpPr>
            <p:spPr>
              <a:xfrm>
                <a:off x="547049" y="3459280"/>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𝑀</m:t>
                      </m:r>
                    </m:oMath>
                  </m:oMathPara>
                </a14:m>
                <a:endParaRPr lang="en-US" sz="2400" dirty="0"/>
              </a:p>
            </p:txBody>
          </p:sp>
        </mc:Choice>
        <mc:Fallback xmlns="">
          <p:sp>
            <p:nvSpPr>
              <p:cNvPr id="4" name="Rectangle 3">
                <a:extLst>
                  <a:ext uri="{FF2B5EF4-FFF2-40B4-BE49-F238E27FC236}">
                    <a16:creationId xmlns:a16="http://schemas.microsoft.com/office/drawing/2014/main" id="{BE60F993-D482-AE39-67C7-FA8D0BFB11D0}"/>
                  </a:ext>
                </a:extLst>
              </p:cNvPr>
              <p:cNvSpPr>
                <a:spLocks noRot="1" noChangeAspect="1" noMove="1" noResize="1" noEditPoints="1" noAdjustHandles="1" noChangeArrowheads="1" noChangeShapeType="1" noTextEdit="1"/>
              </p:cNvSpPr>
              <p:nvPr/>
            </p:nvSpPr>
            <p:spPr>
              <a:xfrm>
                <a:off x="547049" y="3459280"/>
                <a:ext cx="807522" cy="5967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93FF1D0-C078-4AD8-4929-965754B98788}"/>
                  </a:ext>
                </a:extLst>
              </p:cNvPr>
              <p:cNvSpPr/>
              <p:nvPr/>
            </p:nvSpPr>
            <p:spPr>
              <a:xfrm>
                <a:off x="9452758" y="289867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1" name="Rectangle 10">
                <a:extLst>
                  <a:ext uri="{FF2B5EF4-FFF2-40B4-BE49-F238E27FC236}">
                    <a16:creationId xmlns:a16="http://schemas.microsoft.com/office/drawing/2014/main" id="{A93FF1D0-C078-4AD8-4929-965754B98788}"/>
                  </a:ext>
                </a:extLst>
              </p:cNvPr>
              <p:cNvSpPr>
                <a:spLocks noRot="1" noChangeAspect="1" noMove="1" noResize="1" noEditPoints="1" noAdjustHandles="1" noChangeArrowheads="1" noChangeShapeType="1" noTextEdit="1"/>
              </p:cNvSpPr>
              <p:nvPr/>
            </p:nvSpPr>
            <p:spPr>
              <a:xfrm>
                <a:off x="9452758" y="2898677"/>
                <a:ext cx="807522" cy="596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7F4637B-390C-E99A-CB1B-267ED131CEE6}"/>
                  </a:ext>
                </a:extLst>
              </p:cNvPr>
              <p:cNvSpPr/>
              <p:nvPr/>
            </p:nvSpPr>
            <p:spPr>
              <a:xfrm>
                <a:off x="9452758" y="402573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12" name="Rectangle 11">
                <a:extLst>
                  <a:ext uri="{FF2B5EF4-FFF2-40B4-BE49-F238E27FC236}">
                    <a16:creationId xmlns:a16="http://schemas.microsoft.com/office/drawing/2014/main" id="{E7F4637B-390C-E99A-CB1B-267ED131CEE6}"/>
                  </a:ext>
                </a:extLst>
              </p:cNvPr>
              <p:cNvSpPr>
                <a:spLocks noRot="1" noChangeAspect="1" noMove="1" noResize="1" noEditPoints="1" noAdjustHandles="1" noChangeArrowheads="1" noChangeShapeType="1" noTextEdit="1"/>
              </p:cNvSpPr>
              <p:nvPr/>
            </p:nvSpPr>
            <p:spPr>
              <a:xfrm>
                <a:off x="9452758" y="4025735"/>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3DD207E-834E-28C6-E31F-CA0BAE56ED34}"/>
                  </a:ext>
                </a:extLst>
              </p:cNvPr>
              <p:cNvSpPr/>
              <p:nvPr/>
            </p:nvSpPr>
            <p:spPr>
              <a:xfrm>
                <a:off x="2430483" y="22614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dirty="0"/>
              </a:p>
            </p:txBody>
          </p:sp>
        </mc:Choice>
        <mc:Fallback xmlns="">
          <p:sp>
            <p:nvSpPr>
              <p:cNvPr id="13" name="Rectangle 12">
                <a:extLst>
                  <a:ext uri="{FF2B5EF4-FFF2-40B4-BE49-F238E27FC236}">
                    <a16:creationId xmlns:a16="http://schemas.microsoft.com/office/drawing/2014/main" id="{63DD207E-834E-28C6-E31F-CA0BAE56ED34}"/>
                  </a:ext>
                </a:extLst>
              </p:cNvPr>
              <p:cNvSpPr>
                <a:spLocks noRot="1" noChangeAspect="1" noMove="1" noResize="1" noEditPoints="1" noAdjustHandles="1" noChangeArrowheads="1" noChangeShapeType="1" noTextEdit="1"/>
              </p:cNvSpPr>
              <p:nvPr/>
            </p:nvSpPr>
            <p:spPr>
              <a:xfrm>
                <a:off x="2430483" y="2261476"/>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06C0FD-E650-323D-D323-F47C4F656429}"/>
                  </a:ext>
                </a:extLst>
              </p:cNvPr>
              <p:cNvSpPr/>
              <p:nvPr/>
            </p:nvSpPr>
            <p:spPr>
              <a:xfrm>
                <a:off x="2430483" y="454153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4" name="Rectangle 13">
                <a:extLst>
                  <a:ext uri="{FF2B5EF4-FFF2-40B4-BE49-F238E27FC236}">
                    <a16:creationId xmlns:a16="http://schemas.microsoft.com/office/drawing/2014/main" id="{C406C0FD-E650-323D-D323-F47C4F656429}"/>
                  </a:ext>
                </a:extLst>
              </p:cNvPr>
              <p:cNvSpPr>
                <a:spLocks noRot="1" noChangeAspect="1" noMove="1" noResize="1" noEditPoints="1" noAdjustHandles="1" noChangeArrowheads="1" noChangeShapeType="1" noTextEdit="1"/>
              </p:cNvSpPr>
              <p:nvPr/>
            </p:nvSpPr>
            <p:spPr>
              <a:xfrm>
                <a:off x="2430483" y="4541538"/>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64BD63F-950A-A850-4C55-F539D8A3424F}"/>
                  </a:ext>
                </a:extLst>
              </p:cNvPr>
              <p:cNvSpPr/>
              <p:nvPr/>
            </p:nvSpPr>
            <p:spPr>
              <a:xfrm>
                <a:off x="4674920" y="22614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dirty="0"/>
              </a:p>
            </p:txBody>
          </p:sp>
        </mc:Choice>
        <mc:Fallback xmlns="">
          <p:sp>
            <p:nvSpPr>
              <p:cNvPr id="15" name="Rectangle 14">
                <a:extLst>
                  <a:ext uri="{FF2B5EF4-FFF2-40B4-BE49-F238E27FC236}">
                    <a16:creationId xmlns:a16="http://schemas.microsoft.com/office/drawing/2014/main" id="{564BD63F-950A-A850-4C55-F539D8A3424F}"/>
                  </a:ext>
                </a:extLst>
              </p:cNvPr>
              <p:cNvSpPr>
                <a:spLocks noRot="1" noChangeAspect="1" noMove="1" noResize="1" noEditPoints="1" noAdjustHandles="1" noChangeArrowheads="1" noChangeShapeType="1" noTextEdit="1"/>
              </p:cNvSpPr>
              <p:nvPr/>
            </p:nvSpPr>
            <p:spPr>
              <a:xfrm>
                <a:off x="4674920" y="226147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E15235C-E660-F442-6FC0-6977587472CB}"/>
                  </a:ext>
                </a:extLst>
              </p:cNvPr>
              <p:cNvSpPr/>
              <p:nvPr/>
            </p:nvSpPr>
            <p:spPr>
              <a:xfrm>
                <a:off x="4674920" y="454153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dirty="0"/>
              </a:p>
            </p:txBody>
          </p:sp>
        </mc:Choice>
        <mc:Fallback xmlns="">
          <p:sp>
            <p:nvSpPr>
              <p:cNvPr id="16" name="Rectangle 15">
                <a:extLst>
                  <a:ext uri="{FF2B5EF4-FFF2-40B4-BE49-F238E27FC236}">
                    <a16:creationId xmlns:a16="http://schemas.microsoft.com/office/drawing/2014/main" id="{3E15235C-E660-F442-6FC0-6977587472CB}"/>
                  </a:ext>
                </a:extLst>
              </p:cNvPr>
              <p:cNvSpPr>
                <a:spLocks noRot="1" noChangeAspect="1" noMove="1" noResize="1" noEditPoints="1" noAdjustHandles="1" noChangeArrowheads="1" noChangeShapeType="1" noTextEdit="1"/>
              </p:cNvSpPr>
              <p:nvPr/>
            </p:nvSpPr>
            <p:spPr>
              <a:xfrm>
                <a:off x="4674920" y="454153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B503B2B-EE61-10D6-9D1C-B19321A4D687}"/>
                  </a:ext>
                </a:extLst>
              </p:cNvPr>
              <p:cNvSpPr/>
              <p:nvPr/>
            </p:nvSpPr>
            <p:spPr>
              <a:xfrm>
                <a:off x="7133113" y="22614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17" name="Rectangle 16">
                <a:extLst>
                  <a:ext uri="{FF2B5EF4-FFF2-40B4-BE49-F238E27FC236}">
                    <a16:creationId xmlns:a16="http://schemas.microsoft.com/office/drawing/2014/main" id="{6B503B2B-EE61-10D6-9D1C-B19321A4D687}"/>
                  </a:ext>
                </a:extLst>
              </p:cNvPr>
              <p:cNvSpPr>
                <a:spLocks noRot="1" noChangeAspect="1" noMove="1" noResize="1" noEditPoints="1" noAdjustHandles="1" noChangeArrowheads="1" noChangeShapeType="1" noTextEdit="1"/>
              </p:cNvSpPr>
              <p:nvPr/>
            </p:nvSpPr>
            <p:spPr>
              <a:xfrm>
                <a:off x="7133113" y="226147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EBA20B2-CEC8-DE3D-D72A-6B44623B2C8F}"/>
                  </a:ext>
                </a:extLst>
              </p:cNvPr>
              <p:cNvSpPr/>
              <p:nvPr/>
            </p:nvSpPr>
            <p:spPr>
              <a:xfrm>
                <a:off x="7133113" y="454153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p>
            </p:txBody>
          </p:sp>
        </mc:Choice>
        <mc:Fallback xmlns="">
          <p:sp>
            <p:nvSpPr>
              <p:cNvPr id="18" name="Rectangle 17">
                <a:extLst>
                  <a:ext uri="{FF2B5EF4-FFF2-40B4-BE49-F238E27FC236}">
                    <a16:creationId xmlns:a16="http://schemas.microsoft.com/office/drawing/2014/main" id="{EEBA20B2-CEC8-DE3D-D72A-6B44623B2C8F}"/>
                  </a:ext>
                </a:extLst>
              </p:cNvPr>
              <p:cNvSpPr>
                <a:spLocks noRot="1" noChangeAspect="1" noMove="1" noResize="1" noEditPoints="1" noAdjustHandles="1" noChangeArrowheads="1" noChangeShapeType="1" noTextEdit="1"/>
              </p:cNvSpPr>
              <p:nvPr/>
            </p:nvSpPr>
            <p:spPr>
              <a:xfrm>
                <a:off x="7133113" y="4541538"/>
                <a:ext cx="807522" cy="596735"/>
              </a:xfrm>
              <a:prstGeom prst="rect">
                <a:avLst/>
              </a:prstGeom>
              <a:blipFill>
                <a:blip r:embed="rId10"/>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11D18F2-3919-169B-E55B-2F084F068A5B}"/>
              </a:ext>
            </a:extLst>
          </p:cNvPr>
          <p:cNvCxnSpPr>
            <a:cxnSpLocks/>
          </p:cNvCxnSpPr>
          <p:nvPr/>
        </p:nvCxnSpPr>
        <p:spPr>
          <a:xfrm flipH="1">
            <a:off x="1354571" y="2853169"/>
            <a:ext cx="1021279" cy="4949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D76FC236-CCC6-6447-F721-44F6F147F7AE}"/>
              </a:ext>
            </a:extLst>
          </p:cNvPr>
          <p:cNvCxnSpPr>
            <a:cxnSpLocks/>
          </p:cNvCxnSpPr>
          <p:nvPr/>
        </p:nvCxnSpPr>
        <p:spPr>
          <a:xfrm flipV="1">
            <a:off x="1223158" y="2670100"/>
            <a:ext cx="1064821" cy="51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69AD3D17-4ADB-B7C3-737C-F5C3BD4227E0}"/>
              </a:ext>
            </a:extLst>
          </p:cNvPr>
          <p:cNvCxnSpPr>
            <a:cxnSpLocks/>
          </p:cNvCxnSpPr>
          <p:nvPr/>
        </p:nvCxnSpPr>
        <p:spPr>
          <a:xfrm>
            <a:off x="1315686" y="4335251"/>
            <a:ext cx="877785" cy="600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592560C0-9D5D-EA94-DE91-FB8758147C7A}"/>
              </a:ext>
            </a:extLst>
          </p:cNvPr>
          <p:cNvCxnSpPr>
            <a:cxnSpLocks/>
          </p:cNvCxnSpPr>
          <p:nvPr/>
        </p:nvCxnSpPr>
        <p:spPr>
          <a:xfrm flipH="1" flipV="1">
            <a:off x="1424819" y="4171320"/>
            <a:ext cx="890650" cy="6083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0CF16904-FBEA-0E60-D386-E9D4270FB32E}"/>
              </a:ext>
            </a:extLst>
          </p:cNvPr>
          <p:cNvCxnSpPr>
            <a:cxnSpLocks/>
          </p:cNvCxnSpPr>
          <p:nvPr/>
        </p:nvCxnSpPr>
        <p:spPr>
          <a:xfrm>
            <a:off x="3325092" y="485417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2B51F6E5-E5C7-843F-5D57-0EB71B3CEA28}"/>
              </a:ext>
            </a:extLst>
          </p:cNvPr>
          <p:cNvCxnSpPr>
            <a:cxnSpLocks/>
          </p:cNvCxnSpPr>
          <p:nvPr/>
        </p:nvCxnSpPr>
        <p:spPr>
          <a:xfrm>
            <a:off x="5272643" y="30849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19B6D3CB-E9DD-F5E0-582E-A356A57F56CB}"/>
              </a:ext>
            </a:extLst>
          </p:cNvPr>
          <p:cNvCxnSpPr>
            <a:cxnSpLocks/>
          </p:cNvCxnSpPr>
          <p:nvPr/>
        </p:nvCxnSpPr>
        <p:spPr>
          <a:xfrm>
            <a:off x="7695209" y="30715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68897458-0E43-3683-50BB-33130F62FD86}"/>
              </a:ext>
            </a:extLst>
          </p:cNvPr>
          <p:cNvCxnSpPr>
            <a:cxnSpLocks/>
          </p:cNvCxnSpPr>
          <p:nvPr/>
        </p:nvCxnSpPr>
        <p:spPr>
          <a:xfrm flipV="1">
            <a:off x="2644239" y="30715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DB7F502A-59C1-FDBD-9729-0A94F55DE616}"/>
              </a:ext>
            </a:extLst>
          </p:cNvPr>
          <p:cNvCxnSpPr>
            <a:cxnSpLocks/>
          </p:cNvCxnSpPr>
          <p:nvPr/>
        </p:nvCxnSpPr>
        <p:spPr>
          <a:xfrm flipV="1">
            <a:off x="4853049" y="30715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2BF7A1D5-F72C-4C98-8A90-76FCBD7FF27E}"/>
              </a:ext>
            </a:extLst>
          </p:cNvPr>
          <p:cNvCxnSpPr>
            <a:cxnSpLocks/>
          </p:cNvCxnSpPr>
          <p:nvPr/>
        </p:nvCxnSpPr>
        <p:spPr>
          <a:xfrm flipV="1">
            <a:off x="7323116" y="30715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ED4F091E-C069-AA11-D6B1-F5C2427673E9}"/>
              </a:ext>
            </a:extLst>
          </p:cNvPr>
          <p:cNvCxnSpPr>
            <a:cxnSpLocks/>
          </p:cNvCxnSpPr>
          <p:nvPr/>
        </p:nvCxnSpPr>
        <p:spPr>
          <a:xfrm>
            <a:off x="8051470" y="2898677"/>
            <a:ext cx="1322119" cy="14693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5F73D92B-BEE6-9173-37C4-BD70AE0F9898}"/>
              </a:ext>
            </a:extLst>
          </p:cNvPr>
          <p:cNvCxnSpPr>
            <a:cxnSpLocks/>
          </p:cNvCxnSpPr>
          <p:nvPr/>
        </p:nvCxnSpPr>
        <p:spPr>
          <a:xfrm flipV="1">
            <a:off x="8011230" y="331268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6E581894-06AA-3F38-CD85-40205EF531D7}"/>
              </a:ext>
            </a:extLst>
          </p:cNvPr>
          <p:cNvCxnSpPr>
            <a:cxnSpLocks/>
          </p:cNvCxnSpPr>
          <p:nvPr/>
        </p:nvCxnSpPr>
        <p:spPr>
          <a:xfrm>
            <a:off x="8067302" y="255984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B18501BC-6435-3EDF-01A5-42F84C660F96}"/>
              </a:ext>
            </a:extLst>
          </p:cNvPr>
          <p:cNvCxnSpPr>
            <a:cxnSpLocks/>
          </p:cNvCxnSpPr>
          <p:nvPr/>
        </p:nvCxnSpPr>
        <p:spPr>
          <a:xfrm flipV="1">
            <a:off x="8067302" y="4456896"/>
            <a:ext cx="1306287" cy="426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8" name="Straight Arrow Connector 77">
            <a:extLst>
              <a:ext uri="{FF2B5EF4-FFF2-40B4-BE49-F238E27FC236}">
                <a16:creationId xmlns:a16="http://schemas.microsoft.com/office/drawing/2014/main" id="{0779A5A9-0609-48CF-7734-7C1DA07B32F7}"/>
              </a:ext>
            </a:extLst>
          </p:cNvPr>
          <p:cNvCxnSpPr>
            <a:cxnSpLocks/>
          </p:cNvCxnSpPr>
          <p:nvPr/>
        </p:nvCxnSpPr>
        <p:spPr>
          <a:xfrm>
            <a:off x="5656614" y="484531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9" name="Straight Arrow Connector 78">
            <a:extLst>
              <a:ext uri="{FF2B5EF4-FFF2-40B4-BE49-F238E27FC236}">
                <a16:creationId xmlns:a16="http://schemas.microsoft.com/office/drawing/2014/main" id="{28DDDFE3-EA80-3D13-B64B-C98CE8A3D6A5}"/>
              </a:ext>
            </a:extLst>
          </p:cNvPr>
          <p:cNvCxnSpPr>
            <a:cxnSpLocks/>
          </p:cNvCxnSpPr>
          <p:nvPr/>
        </p:nvCxnSpPr>
        <p:spPr>
          <a:xfrm>
            <a:off x="5727866" y="25622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9EEAC7BB-08F1-81E3-7BDD-6D4A715458F1}"/>
              </a:ext>
            </a:extLst>
          </p:cNvPr>
          <p:cNvCxnSpPr>
            <a:cxnSpLocks/>
          </p:cNvCxnSpPr>
          <p:nvPr/>
        </p:nvCxnSpPr>
        <p:spPr>
          <a:xfrm>
            <a:off x="3372594" y="25451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1" name="Straight Arrow Connector 80">
            <a:extLst>
              <a:ext uri="{FF2B5EF4-FFF2-40B4-BE49-F238E27FC236}">
                <a16:creationId xmlns:a16="http://schemas.microsoft.com/office/drawing/2014/main" id="{A2DA9022-9A32-D47F-F82B-890B54D4BABD}"/>
              </a:ext>
            </a:extLst>
          </p:cNvPr>
          <p:cNvCxnSpPr>
            <a:cxnSpLocks/>
          </p:cNvCxnSpPr>
          <p:nvPr/>
        </p:nvCxnSpPr>
        <p:spPr>
          <a:xfrm>
            <a:off x="3073726" y="30948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BFFD8CB-48C5-9F16-4BA0-772915A663A8}"/>
                  </a:ext>
                </a:extLst>
              </p:cNvPr>
              <p:cNvSpPr txBox="1"/>
              <p:nvPr/>
            </p:nvSpPr>
            <p:spPr>
              <a:xfrm>
                <a:off x="1793175" y="4106154"/>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dirty="0"/>
              </a:p>
            </p:txBody>
          </p:sp>
        </mc:Choice>
        <mc:Fallback xmlns="">
          <p:sp>
            <p:nvSpPr>
              <p:cNvPr id="82" name="TextBox 81">
                <a:extLst>
                  <a:ext uri="{FF2B5EF4-FFF2-40B4-BE49-F238E27FC236}">
                    <a16:creationId xmlns:a16="http://schemas.microsoft.com/office/drawing/2014/main" id="{EBFFD8CB-48C5-9F16-4BA0-772915A663A8}"/>
                  </a:ext>
                </a:extLst>
              </p:cNvPr>
              <p:cNvSpPr txBox="1">
                <a:spLocks noRot="1" noChangeAspect="1" noMove="1" noResize="1" noEditPoints="1" noAdjustHandles="1" noChangeArrowheads="1" noChangeShapeType="1" noTextEdit="1"/>
              </p:cNvSpPr>
              <p:nvPr/>
            </p:nvSpPr>
            <p:spPr>
              <a:xfrm>
                <a:off x="1793175" y="4106154"/>
                <a:ext cx="356259" cy="369332"/>
              </a:xfrm>
              <a:prstGeom prst="rect">
                <a:avLst/>
              </a:prstGeom>
              <a:blipFill>
                <a:blip r:embed="rId11"/>
                <a:stretch>
                  <a:fillRect r="-22034"/>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A0CB2796-9A9C-7D2B-5F9B-CFE6CEF908ED}"/>
              </a:ext>
            </a:extLst>
          </p:cNvPr>
          <p:cNvCxnSpPr>
            <a:cxnSpLocks/>
          </p:cNvCxnSpPr>
          <p:nvPr/>
        </p:nvCxnSpPr>
        <p:spPr>
          <a:xfrm flipV="1">
            <a:off x="2925606" y="524055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a:extLst>
              <a:ext uri="{FF2B5EF4-FFF2-40B4-BE49-F238E27FC236}">
                <a16:creationId xmlns:a16="http://schemas.microsoft.com/office/drawing/2014/main" id="{0A022CD5-C467-3C78-D29F-940027A369A1}"/>
              </a:ext>
            </a:extLst>
          </p:cNvPr>
          <p:cNvCxnSpPr>
            <a:cxnSpLocks/>
          </p:cNvCxnSpPr>
          <p:nvPr/>
        </p:nvCxnSpPr>
        <p:spPr>
          <a:xfrm flipH="1">
            <a:off x="2900954" y="599859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5" name="Straight Arrow Connector 84">
            <a:extLst>
              <a:ext uri="{FF2B5EF4-FFF2-40B4-BE49-F238E27FC236}">
                <a16:creationId xmlns:a16="http://schemas.microsoft.com/office/drawing/2014/main" id="{0C12D6D1-E03E-8FA1-DB71-A1605792C458}"/>
              </a:ext>
            </a:extLst>
          </p:cNvPr>
          <p:cNvCxnSpPr>
            <a:cxnSpLocks/>
          </p:cNvCxnSpPr>
          <p:nvPr/>
        </p:nvCxnSpPr>
        <p:spPr>
          <a:xfrm>
            <a:off x="9875046" y="470418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98962FFD-C1C3-A352-2445-E99EC4A6404F}"/>
                  </a:ext>
                </a:extLst>
              </p:cNvPr>
              <p:cNvSpPr txBox="1"/>
              <p:nvPr/>
            </p:nvSpPr>
            <p:spPr>
              <a:xfrm>
                <a:off x="3681351" y="4888850"/>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dirty="0"/>
              </a:p>
            </p:txBody>
          </p:sp>
        </mc:Choice>
        <mc:Fallback xmlns="">
          <p:sp>
            <p:nvSpPr>
              <p:cNvPr id="88" name="TextBox 87">
                <a:extLst>
                  <a:ext uri="{FF2B5EF4-FFF2-40B4-BE49-F238E27FC236}">
                    <a16:creationId xmlns:a16="http://schemas.microsoft.com/office/drawing/2014/main" id="{98962FFD-C1C3-A352-2445-E99EC4A6404F}"/>
                  </a:ext>
                </a:extLst>
              </p:cNvPr>
              <p:cNvSpPr txBox="1">
                <a:spLocks noRot="1" noChangeAspect="1" noMove="1" noResize="1" noEditPoints="1" noAdjustHandles="1" noChangeArrowheads="1" noChangeShapeType="1" noTextEdit="1"/>
              </p:cNvSpPr>
              <p:nvPr/>
            </p:nvSpPr>
            <p:spPr>
              <a:xfrm>
                <a:off x="3681351" y="4888850"/>
                <a:ext cx="356259" cy="369332"/>
              </a:xfrm>
              <a:prstGeom prst="rect">
                <a:avLst/>
              </a:prstGeom>
              <a:blipFill>
                <a:blip r:embed="rId12"/>
                <a:stretch>
                  <a:fillRect r="-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4A8100-890C-1AFA-A338-1D1DDC93A724}"/>
                  </a:ext>
                </a:extLst>
              </p:cNvPr>
              <p:cNvSpPr txBox="1"/>
              <p:nvPr/>
            </p:nvSpPr>
            <p:spPr>
              <a:xfrm>
                <a:off x="5999020" y="493569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dirty="0"/>
              </a:p>
            </p:txBody>
          </p:sp>
        </mc:Choice>
        <mc:Fallback xmlns="">
          <p:sp>
            <p:nvSpPr>
              <p:cNvPr id="89" name="TextBox 88">
                <a:extLst>
                  <a:ext uri="{FF2B5EF4-FFF2-40B4-BE49-F238E27FC236}">
                    <a16:creationId xmlns:a16="http://schemas.microsoft.com/office/drawing/2014/main" id="{754A8100-890C-1AFA-A338-1D1DDC93A724}"/>
                  </a:ext>
                </a:extLst>
              </p:cNvPr>
              <p:cNvSpPr txBox="1">
                <a:spLocks noRot="1" noChangeAspect="1" noMove="1" noResize="1" noEditPoints="1" noAdjustHandles="1" noChangeArrowheads="1" noChangeShapeType="1" noTextEdit="1"/>
              </p:cNvSpPr>
              <p:nvPr/>
            </p:nvSpPr>
            <p:spPr>
              <a:xfrm>
                <a:off x="5999020" y="4935695"/>
                <a:ext cx="356259" cy="369332"/>
              </a:xfrm>
              <a:prstGeom prst="rect">
                <a:avLst/>
              </a:prstGeom>
              <a:blipFill>
                <a:blip r:embed="rId13"/>
                <a:stretch>
                  <a:fillRect r="-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E59B875-BDA6-316E-D80A-DD73852FE216}"/>
                  </a:ext>
                </a:extLst>
              </p:cNvPr>
              <p:cNvSpPr txBox="1"/>
              <p:nvPr/>
            </p:nvSpPr>
            <p:spPr>
              <a:xfrm>
                <a:off x="3586351" y="2141184"/>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dirty="0"/>
              </a:p>
            </p:txBody>
          </p:sp>
        </mc:Choice>
        <mc:Fallback xmlns="">
          <p:sp>
            <p:nvSpPr>
              <p:cNvPr id="90" name="TextBox 89">
                <a:extLst>
                  <a:ext uri="{FF2B5EF4-FFF2-40B4-BE49-F238E27FC236}">
                    <a16:creationId xmlns:a16="http://schemas.microsoft.com/office/drawing/2014/main" id="{6E59B875-BDA6-316E-D80A-DD73852FE216}"/>
                  </a:ext>
                </a:extLst>
              </p:cNvPr>
              <p:cNvSpPr txBox="1">
                <a:spLocks noRot="1" noChangeAspect="1" noMove="1" noResize="1" noEditPoints="1" noAdjustHandles="1" noChangeArrowheads="1" noChangeShapeType="1" noTextEdit="1"/>
              </p:cNvSpPr>
              <p:nvPr/>
            </p:nvSpPr>
            <p:spPr>
              <a:xfrm>
                <a:off x="3586351" y="2141184"/>
                <a:ext cx="80752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F5BA32D-2142-F78A-4997-C336FA5E4F3A}"/>
                  </a:ext>
                </a:extLst>
              </p:cNvPr>
              <p:cNvSpPr txBox="1"/>
              <p:nvPr/>
            </p:nvSpPr>
            <p:spPr>
              <a:xfrm>
                <a:off x="6044544" y="216493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dirty="0"/>
              </a:p>
            </p:txBody>
          </p:sp>
        </mc:Choice>
        <mc:Fallback xmlns="">
          <p:sp>
            <p:nvSpPr>
              <p:cNvPr id="91" name="TextBox 90">
                <a:extLst>
                  <a:ext uri="{FF2B5EF4-FFF2-40B4-BE49-F238E27FC236}">
                    <a16:creationId xmlns:a16="http://schemas.microsoft.com/office/drawing/2014/main" id="{AF5BA32D-2142-F78A-4997-C336FA5E4F3A}"/>
                  </a:ext>
                </a:extLst>
              </p:cNvPr>
              <p:cNvSpPr txBox="1">
                <a:spLocks noRot="1" noChangeAspect="1" noMove="1" noResize="1" noEditPoints="1" noAdjustHandles="1" noChangeArrowheads="1" noChangeShapeType="1" noTextEdit="1"/>
              </p:cNvSpPr>
              <p:nvPr/>
            </p:nvSpPr>
            <p:spPr>
              <a:xfrm>
                <a:off x="6044544" y="2164934"/>
                <a:ext cx="665016" cy="38151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D38D6F-CFB6-79E0-91BF-B34F0BE70AC1}"/>
                  </a:ext>
                </a:extLst>
              </p:cNvPr>
              <p:cNvSpPr txBox="1"/>
              <p:nvPr/>
            </p:nvSpPr>
            <p:spPr>
              <a:xfrm>
                <a:off x="1730828" y="3090211"/>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dirty="0"/>
              </a:p>
            </p:txBody>
          </p:sp>
        </mc:Choice>
        <mc:Fallback xmlns="">
          <p:sp>
            <p:nvSpPr>
              <p:cNvPr id="92" name="TextBox 91">
                <a:extLst>
                  <a:ext uri="{FF2B5EF4-FFF2-40B4-BE49-F238E27FC236}">
                    <a16:creationId xmlns:a16="http://schemas.microsoft.com/office/drawing/2014/main" id="{7BD38D6F-CFB6-79E0-91BF-B34F0BE70AC1}"/>
                  </a:ext>
                </a:extLst>
              </p:cNvPr>
              <p:cNvSpPr txBox="1">
                <a:spLocks noRot="1" noChangeAspect="1" noMove="1" noResize="1" noEditPoints="1" noAdjustHandles="1" noChangeArrowheads="1" noChangeShapeType="1" noTextEdit="1"/>
              </p:cNvSpPr>
              <p:nvPr/>
            </p:nvSpPr>
            <p:spPr>
              <a:xfrm>
                <a:off x="1730828" y="3090211"/>
                <a:ext cx="516579" cy="369332"/>
              </a:xfrm>
              <a:prstGeom prst="rect">
                <a:avLst/>
              </a:prstGeom>
              <a:blipFill>
                <a:blip r:embed="rId16"/>
                <a:stretch>
                  <a:fillRect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E2C6423-5947-1954-B69C-91C9D716CA0F}"/>
                  </a:ext>
                </a:extLst>
              </p:cNvPr>
              <p:cNvSpPr txBox="1"/>
              <p:nvPr/>
            </p:nvSpPr>
            <p:spPr>
              <a:xfrm>
                <a:off x="1179614" y="256626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𝑉</m:t>
                      </m:r>
                    </m:oMath>
                  </m:oMathPara>
                </a14:m>
                <a:endParaRPr lang="en-US" dirty="0"/>
              </a:p>
            </p:txBody>
          </p:sp>
        </mc:Choice>
        <mc:Fallback xmlns="">
          <p:sp>
            <p:nvSpPr>
              <p:cNvPr id="93" name="TextBox 92">
                <a:extLst>
                  <a:ext uri="{FF2B5EF4-FFF2-40B4-BE49-F238E27FC236}">
                    <a16:creationId xmlns:a16="http://schemas.microsoft.com/office/drawing/2014/main" id="{5E2C6423-5947-1954-B69C-91C9D716CA0F}"/>
                  </a:ext>
                </a:extLst>
              </p:cNvPr>
              <p:cNvSpPr txBox="1">
                <a:spLocks noRot="1" noChangeAspect="1" noMove="1" noResize="1" noEditPoints="1" noAdjustHandles="1" noChangeArrowheads="1" noChangeShapeType="1" noTextEdit="1"/>
              </p:cNvSpPr>
              <p:nvPr/>
            </p:nvSpPr>
            <p:spPr>
              <a:xfrm>
                <a:off x="1179614" y="2566262"/>
                <a:ext cx="627414" cy="394532"/>
              </a:xfrm>
              <a:prstGeom prst="rect">
                <a:avLst/>
              </a:prstGeom>
              <a:blipFill>
                <a:blip r:embed="rId17"/>
                <a:stretch>
                  <a:fillRect r="-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969F29D-8FB8-240A-0AF9-CFCC8E1B4F8F}"/>
                  </a:ext>
                </a:extLst>
              </p:cNvPr>
              <p:cNvSpPr txBox="1"/>
              <p:nvPr/>
            </p:nvSpPr>
            <p:spPr>
              <a:xfrm>
                <a:off x="1179614" y="4678984"/>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𝑉</m:t>
                      </m:r>
                    </m:oMath>
                  </m:oMathPara>
                </a14:m>
                <a:endParaRPr lang="en-US" dirty="0"/>
              </a:p>
            </p:txBody>
          </p:sp>
        </mc:Choice>
        <mc:Fallback xmlns="">
          <p:sp>
            <p:nvSpPr>
              <p:cNvPr id="94" name="TextBox 93">
                <a:extLst>
                  <a:ext uri="{FF2B5EF4-FFF2-40B4-BE49-F238E27FC236}">
                    <a16:creationId xmlns:a16="http://schemas.microsoft.com/office/drawing/2014/main" id="{4969F29D-8FB8-240A-0AF9-CFCC8E1B4F8F}"/>
                  </a:ext>
                </a:extLst>
              </p:cNvPr>
              <p:cNvSpPr txBox="1">
                <a:spLocks noRot="1" noChangeAspect="1" noMove="1" noResize="1" noEditPoints="1" noAdjustHandles="1" noChangeArrowheads="1" noChangeShapeType="1" noTextEdit="1"/>
              </p:cNvSpPr>
              <p:nvPr/>
            </p:nvSpPr>
            <p:spPr>
              <a:xfrm>
                <a:off x="1179614" y="4678984"/>
                <a:ext cx="62741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6E6EFDE-CBEF-16C3-BFF5-0E1DC1BF6F5E}"/>
                  </a:ext>
                </a:extLst>
              </p:cNvPr>
              <p:cNvSpPr txBox="1"/>
              <p:nvPr/>
            </p:nvSpPr>
            <p:spPr>
              <a:xfrm>
                <a:off x="6071348" y="5616662"/>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dirty="0"/>
              </a:p>
            </p:txBody>
          </p:sp>
        </mc:Choice>
        <mc:Fallback xmlns="">
          <p:sp>
            <p:nvSpPr>
              <p:cNvPr id="95" name="TextBox 94">
                <a:extLst>
                  <a:ext uri="{FF2B5EF4-FFF2-40B4-BE49-F238E27FC236}">
                    <a16:creationId xmlns:a16="http://schemas.microsoft.com/office/drawing/2014/main" id="{66E6EFDE-CBEF-16C3-BFF5-0E1DC1BF6F5E}"/>
                  </a:ext>
                </a:extLst>
              </p:cNvPr>
              <p:cNvSpPr txBox="1">
                <a:spLocks noRot="1" noChangeAspect="1" noMove="1" noResize="1" noEditPoints="1" noAdjustHandles="1" noChangeArrowheads="1" noChangeShapeType="1" noTextEdit="1"/>
              </p:cNvSpPr>
              <p:nvPr/>
            </p:nvSpPr>
            <p:spPr>
              <a:xfrm>
                <a:off x="6071348" y="5616662"/>
                <a:ext cx="627414" cy="369332"/>
              </a:xfrm>
              <a:prstGeom prst="rect">
                <a:avLst/>
              </a:prstGeom>
              <a:blipFill>
                <a:blip r:embed="rId19"/>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511A548-C354-DEF3-7F7A-6DF04942CCEB}"/>
              </a:ext>
            </a:extLst>
          </p:cNvPr>
          <p:cNvCxnSpPr>
            <a:cxnSpLocks/>
          </p:cNvCxnSpPr>
          <p:nvPr/>
        </p:nvCxnSpPr>
        <p:spPr>
          <a:xfrm>
            <a:off x="2809307" y="1476161"/>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A6E76FAC-C097-9F36-0137-C4570EC96143}"/>
              </a:ext>
            </a:extLst>
          </p:cNvPr>
          <p:cNvCxnSpPr>
            <a:cxnSpLocks/>
          </p:cNvCxnSpPr>
          <p:nvPr/>
        </p:nvCxnSpPr>
        <p:spPr>
          <a:xfrm flipH="1">
            <a:off x="2809307" y="1416786"/>
            <a:ext cx="831076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8" name="Straight Arrow Connector 97">
            <a:extLst>
              <a:ext uri="{FF2B5EF4-FFF2-40B4-BE49-F238E27FC236}">
                <a16:creationId xmlns:a16="http://schemas.microsoft.com/office/drawing/2014/main" id="{ACD198D3-55A0-B3B3-F0BC-549D0EB0AA8D}"/>
              </a:ext>
            </a:extLst>
          </p:cNvPr>
          <p:cNvCxnSpPr>
            <a:cxnSpLocks/>
          </p:cNvCxnSpPr>
          <p:nvPr/>
        </p:nvCxnSpPr>
        <p:spPr>
          <a:xfrm>
            <a:off x="10260280" y="4368075"/>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C70E928-667B-7A34-85BB-F12DED6DC49A}"/>
                  </a:ext>
                </a:extLst>
              </p:cNvPr>
              <p:cNvSpPr txBox="1"/>
              <p:nvPr/>
            </p:nvSpPr>
            <p:spPr>
              <a:xfrm>
                <a:off x="7129559" y="1384296"/>
                <a:ext cx="627414"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𝑀</m:t>
                              </m:r>
                            </m:sub>
                          </m:sSub>
                        </m:sub>
                      </m:sSub>
                      <m:r>
                        <a:rPr lang="en-US" b="0" i="1" smtClean="0">
                          <a:latin typeface="Cambria Math" panose="02040503050406030204" pitchFamily="18" charset="0"/>
                        </a:rPr>
                        <m:t>𝑅</m:t>
                      </m:r>
                    </m:oMath>
                  </m:oMathPara>
                </a14:m>
                <a:endParaRPr lang="en-US" dirty="0"/>
              </a:p>
            </p:txBody>
          </p:sp>
        </mc:Choice>
        <mc:Fallback xmlns="">
          <p:sp>
            <p:nvSpPr>
              <p:cNvPr id="101" name="TextBox 100">
                <a:extLst>
                  <a:ext uri="{FF2B5EF4-FFF2-40B4-BE49-F238E27FC236}">
                    <a16:creationId xmlns:a16="http://schemas.microsoft.com/office/drawing/2014/main" id="{9C70E928-667B-7A34-85BB-F12DED6DC49A}"/>
                  </a:ext>
                </a:extLst>
              </p:cNvPr>
              <p:cNvSpPr txBox="1">
                <a:spLocks noRot="1" noChangeAspect="1" noMove="1" noResize="1" noEditPoints="1" noAdjustHandles="1" noChangeArrowheads="1" noChangeShapeType="1" noTextEdit="1"/>
              </p:cNvSpPr>
              <p:nvPr/>
            </p:nvSpPr>
            <p:spPr>
              <a:xfrm>
                <a:off x="7129559" y="1384296"/>
                <a:ext cx="627414" cy="393121"/>
              </a:xfrm>
              <a:prstGeom prst="rect">
                <a:avLst/>
              </a:prstGeom>
              <a:blipFill>
                <a:blip r:embed="rId20"/>
                <a:stretch>
                  <a:fillRect r="-980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FA6B35A-B5D0-B857-AA9E-20B0FD5BD895}"/>
                  </a:ext>
                </a:extLst>
              </p:cNvPr>
              <p:cNvSpPr txBox="1"/>
              <p:nvPr/>
            </p:nvSpPr>
            <p:spPr>
              <a:xfrm>
                <a:off x="3139045" y="3506432"/>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dirty="0"/>
              </a:p>
            </p:txBody>
          </p:sp>
        </mc:Choice>
        <mc:Fallback xmlns="">
          <p:sp>
            <p:nvSpPr>
              <p:cNvPr id="102" name="TextBox 101">
                <a:extLst>
                  <a:ext uri="{FF2B5EF4-FFF2-40B4-BE49-F238E27FC236}">
                    <a16:creationId xmlns:a16="http://schemas.microsoft.com/office/drawing/2014/main" id="{DFA6B35A-B5D0-B857-AA9E-20B0FD5BD895}"/>
                  </a:ext>
                </a:extLst>
              </p:cNvPr>
              <p:cNvSpPr txBox="1">
                <a:spLocks noRot="1" noChangeAspect="1" noMove="1" noResize="1" noEditPoints="1" noAdjustHandles="1" noChangeArrowheads="1" noChangeShapeType="1" noTextEdit="1"/>
              </p:cNvSpPr>
              <p:nvPr/>
            </p:nvSpPr>
            <p:spPr>
              <a:xfrm>
                <a:off x="3139045" y="3506432"/>
                <a:ext cx="692938" cy="369332"/>
              </a:xfrm>
              <a:prstGeom prst="rect">
                <a:avLst/>
              </a:prstGeom>
              <a:blipFill>
                <a:blip r:embed="rId21"/>
                <a:stretch>
                  <a:fillRect l="-2632"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14CA50B-8FC8-CCED-DF24-8B60B306AA4C}"/>
                  </a:ext>
                </a:extLst>
              </p:cNvPr>
              <p:cNvSpPr txBox="1"/>
              <p:nvPr/>
            </p:nvSpPr>
            <p:spPr>
              <a:xfrm>
                <a:off x="1902915" y="354026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dirty="0"/>
              </a:p>
            </p:txBody>
          </p:sp>
        </mc:Choice>
        <mc:Fallback xmlns="">
          <p:sp>
            <p:nvSpPr>
              <p:cNvPr id="104" name="TextBox 103">
                <a:extLst>
                  <a:ext uri="{FF2B5EF4-FFF2-40B4-BE49-F238E27FC236}">
                    <a16:creationId xmlns:a16="http://schemas.microsoft.com/office/drawing/2014/main" id="{814CA50B-8FC8-CCED-DF24-8B60B306AA4C}"/>
                  </a:ext>
                </a:extLst>
              </p:cNvPr>
              <p:cNvSpPr txBox="1">
                <a:spLocks noRot="1" noChangeAspect="1" noMove="1" noResize="1" noEditPoints="1" noAdjustHandles="1" noChangeArrowheads="1" noChangeShapeType="1" noTextEdit="1"/>
              </p:cNvSpPr>
              <p:nvPr/>
            </p:nvSpPr>
            <p:spPr>
              <a:xfrm>
                <a:off x="1902915" y="3540267"/>
                <a:ext cx="692938" cy="394532"/>
              </a:xfrm>
              <a:prstGeom prst="rect">
                <a:avLst/>
              </a:prstGeom>
              <a:blipFill>
                <a:blip r:embed="rId22"/>
                <a:stretch>
                  <a:fillRect l="-1754"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B00722C-F7D0-843C-3479-71F410B4B28B}"/>
                  </a:ext>
                </a:extLst>
              </p:cNvPr>
              <p:cNvSpPr txBox="1"/>
              <p:nvPr/>
            </p:nvSpPr>
            <p:spPr>
              <a:xfrm>
                <a:off x="5333346" y="3506432"/>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dirty="0"/>
              </a:p>
            </p:txBody>
          </p:sp>
        </mc:Choice>
        <mc:Fallback xmlns="">
          <p:sp>
            <p:nvSpPr>
              <p:cNvPr id="105" name="TextBox 104">
                <a:extLst>
                  <a:ext uri="{FF2B5EF4-FFF2-40B4-BE49-F238E27FC236}">
                    <a16:creationId xmlns:a16="http://schemas.microsoft.com/office/drawing/2014/main" id="{AB00722C-F7D0-843C-3479-71F410B4B28B}"/>
                  </a:ext>
                </a:extLst>
              </p:cNvPr>
              <p:cNvSpPr txBox="1">
                <a:spLocks noRot="1" noChangeAspect="1" noMove="1" noResize="1" noEditPoints="1" noAdjustHandles="1" noChangeArrowheads="1" noChangeShapeType="1" noTextEdit="1"/>
              </p:cNvSpPr>
              <p:nvPr/>
            </p:nvSpPr>
            <p:spPr>
              <a:xfrm>
                <a:off x="5333346" y="3506432"/>
                <a:ext cx="692938" cy="369332"/>
              </a:xfrm>
              <a:prstGeom prst="rect">
                <a:avLst/>
              </a:prstGeom>
              <a:blipFill>
                <a:blip r:embed="rId23"/>
                <a:stretch>
                  <a:fillRect l="-2632" r="-1754"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91F10EA-7F14-79F9-3E40-343987B35CE2}"/>
                  </a:ext>
                </a:extLst>
              </p:cNvPr>
              <p:cNvSpPr txBox="1"/>
              <p:nvPr/>
            </p:nvSpPr>
            <p:spPr>
              <a:xfrm>
                <a:off x="4097216" y="354026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dirty="0"/>
              </a:p>
            </p:txBody>
          </p:sp>
        </mc:Choice>
        <mc:Fallback xmlns="">
          <p:sp>
            <p:nvSpPr>
              <p:cNvPr id="106" name="TextBox 105">
                <a:extLst>
                  <a:ext uri="{FF2B5EF4-FFF2-40B4-BE49-F238E27FC236}">
                    <a16:creationId xmlns:a16="http://schemas.microsoft.com/office/drawing/2014/main" id="{C91F10EA-7F14-79F9-3E40-343987B35CE2}"/>
                  </a:ext>
                </a:extLst>
              </p:cNvPr>
              <p:cNvSpPr txBox="1">
                <a:spLocks noRot="1" noChangeAspect="1" noMove="1" noResize="1" noEditPoints="1" noAdjustHandles="1" noChangeArrowheads="1" noChangeShapeType="1" noTextEdit="1"/>
              </p:cNvSpPr>
              <p:nvPr/>
            </p:nvSpPr>
            <p:spPr>
              <a:xfrm>
                <a:off x="4097216" y="3540267"/>
                <a:ext cx="692938" cy="394532"/>
              </a:xfrm>
              <a:prstGeom prst="rect">
                <a:avLst/>
              </a:prstGeom>
              <a:blipFill>
                <a:blip r:embed="rId24"/>
                <a:stretch>
                  <a:fillRect l="-1754" r="-52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DDC55717-B493-2948-DE50-125161C97CA6}"/>
                  </a:ext>
                </a:extLst>
              </p:cNvPr>
              <p:cNvSpPr txBox="1"/>
              <p:nvPr/>
            </p:nvSpPr>
            <p:spPr>
              <a:xfrm>
                <a:off x="7695209" y="3521032"/>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107" name="TextBox 106">
                <a:extLst>
                  <a:ext uri="{FF2B5EF4-FFF2-40B4-BE49-F238E27FC236}">
                    <a16:creationId xmlns:a16="http://schemas.microsoft.com/office/drawing/2014/main" id="{DDC55717-B493-2948-DE50-125161C97CA6}"/>
                  </a:ext>
                </a:extLst>
              </p:cNvPr>
              <p:cNvSpPr txBox="1">
                <a:spLocks noRot="1" noChangeAspect="1" noMove="1" noResize="1" noEditPoints="1" noAdjustHandles="1" noChangeArrowheads="1" noChangeShapeType="1" noTextEdit="1"/>
              </p:cNvSpPr>
              <p:nvPr/>
            </p:nvSpPr>
            <p:spPr>
              <a:xfrm>
                <a:off x="7695209" y="3521032"/>
                <a:ext cx="632043" cy="369332"/>
              </a:xfrm>
              <a:prstGeom prst="rect">
                <a:avLst/>
              </a:prstGeom>
              <a:blipFill>
                <a:blip r:embed="rId25"/>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2760EF9-C791-CA1F-923A-91FD84F07C2E}"/>
                  </a:ext>
                </a:extLst>
              </p:cNvPr>
              <p:cNvSpPr txBox="1"/>
              <p:nvPr/>
            </p:nvSpPr>
            <p:spPr>
              <a:xfrm>
                <a:off x="6602891" y="3528499"/>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dirty="0"/>
              </a:p>
            </p:txBody>
          </p:sp>
        </mc:Choice>
        <mc:Fallback xmlns="">
          <p:sp>
            <p:nvSpPr>
              <p:cNvPr id="108" name="TextBox 107">
                <a:extLst>
                  <a:ext uri="{FF2B5EF4-FFF2-40B4-BE49-F238E27FC236}">
                    <a16:creationId xmlns:a16="http://schemas.microsoft.com/office/drawing/2014/main" id="{32760EF9-C791-CA1F-923A-91FD84F07C2E}"/>
                  </a:ext>
                </a:extLst>
              </p:cNvPr>
              <p:cNvSpPr txBox="1">
                <a:spLocks noRot="1" noChangeAspect="1" noMove="1" noResize="1" noEditPoints="1" noAdjustHandles="1" noChangeArrowheads="1" noChangeShapeType="1" noTextEdit="1"/>
              </p:cNvSpPr>
              <p:nvPr/>
            </p:nvSpPr>
            <p:spPr>
              <a:xfrm>
                <a:off x="6602891" y="3528499"/>
                <a:ext cx="692938" cy="394532"/>
              </a:xfrm>
              <a:prstGeom prst="rect">
                <a:avLst/>
              </a:prstGeom>
              <a:blipFill>
                <a:blip r:embed="rId26"/>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F500F147-4D42-BC80-D0E2-4777361446A1}"/>
                  </a:ext>
                </a:extLst>
              </p:cNvPr>
              <p:cNvSpPr txBox="1"/>
              <p:nvPr/>
            </p:nvSpPr>
            <p:spPr>
              <a:xfrm>
                <a:off x="8449972" y="474374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dirty="0"/>
              </a:p>
            </p:txBody>
          </p:sp>
        </mc:Choice>
        <mc:Fallback xmlns="">
          <p:sp>
            <p:nvSpPr>
              <p:cNvPr id="110" name="TextBox 109">
                <a:extLst>
                  <a:ext uri="{FF2B5EF4-FFF2-40B4-BE49-F238E27FC236}">
                    <a16:creationId xmlns:a16="http://schemas.microsoft.com/office/drawing/2014/main" id="{F500F147-4D42-BC80-D0E2-4777361446A1}"/>
                  </a:ext>
                </a:extLst>
              </p:cNvPr>
              <p:cNvSpPr txBox="1">
                <a:spLocks noRot="1" noChangeAspect="1" noMove="1" noResize="1" noEditPoints="1" noAdjustHandles="1" noChangeArrowheads="1" noChangeShapeType="1" noTextEdit="1"/>
              </p:cNvSpPr>
              <p:nvPr/>
            </p:nvSpPr>
            <p:spPr>
              <a:xfrm>
                <a:off x="8449972" y="4743741"/>
                <a:ext cx="692938" cy="369332"/>
              </a:xfrm>
              <a:prstGeom prst="rect">
                <a:avLst/>
              </a:prstGeom>
              <a:blipFill>
                <a:blip r:embed="rId27"/>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0D348EE7-9FCE-E405-20E6-E1FB918B5F1B}"/>
                  </a:ext>
                </a:extLst>
              </p:cNvPr>
              <p:cNvSpPr txBox="1"/>
              <p:nvPr/>
            </p:nvSpPr>
            <p:spPr>
              <a:xfrm>
                <a:off x="8524064" y="3152812"/>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111" name="TextBox 110">
                <a:extLst>
                  <a:ext uri="{FF2B5EF4-FFF2-40B4-BE49-F238E27FC236}">
                    <a16:creationId xmlns:a16="http://schemas.microsoft.com/office/drawing/2014/main" id="{0D348EE7-9FCE-E405-20E6-E1FB918B5F1B}"/>
                  </a:ext>
                </a:extLst>
              </p:cNvPr>
              <p:cNvSpPr txBox="1">
                <a:spLocks noRot="1" noChangeAspect="1" noMove="1" noResize="1" noEditPoints="1" noAdjustHandles="1" noChangeArrowheads="1" noChangeShapeType="1" noTextEdit="1"/>
              </p:cNvSpPr>
              <p:nvPr/>
            </p:nvSpPr>
            <p:spPr>
              <a:xfrm>
                <a:off x="8524064" y="3152812"/>
                <a:ext cx="362847" cy="369332"/>
              </a:xfrm>
              <a:prstGeom prst="rect">
                <a:avLst/>
              </a:prstGeom>
              <a:blipFill>
                <a:blip r:embed="rId28"/>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843D0BBB-BFF5-F5CA-250E-F631BD4F0B61}"/>
                  </a:ext>
                </a:extLst>
              </p:cNvPr>
              <p:cNvSpPr txBox="1"/>
              <p:nvPr/>
            </p:nvSpPr>
            <p:spPr>
              <a:xfrm>
                <a:off x="8311866" y="417204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dirty="0"/>
              </a:p>
            </p:txBody>
          </p:sp>
        </mc:Choice>
        <mc:Fallback xmlns="">
          <p:sp>
            <p:nvSpPr>
              <p:cNvPr id="112" name="TextBox 111">
                <a:extLst>
                  <a:ext uri="{FF2B5EF4-FFF2-40B4-BE49-F238E27FC236}">
                    <a16:creationId xmlns:a16="http://schemas.microsoft.com/office/drawing/2014/main" id="{843D0BBB-BFF5-F5CA-250E-F631BD4F0B61}"/>
                  </a:ext>
                </a:extLst>
              </p:cNvPr>
              <p:cNvSpPr txBox="1">
                <a:spLocks noRot="1" noChangeAspect="1" noMove="1" noResize="1" noEditPoints="1" noAdjustHandles="1" noChangeArrowheads="1" noChangeShapeType="1" noTextEdit="1"/>
              </p:cNvSpPr>
              <p:nvPr/>
            </p:nvSpPr>
            <p:spPr>
              <a:xfrm>
                <a:off x="8311866" y="4172044"/>
                <a:ext cx="362847" cy="369332"/>
              </a:xfrm>
              <a:prstGeom prst="rect">
                <a:avLst/>
              </a:prstGeom>
              <a:blipFill>
                <a:blip r:embed="rId29"/>
                <a:stretch>
                  <a:fillRect l="-3333" r="-1166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C888379C-D6F3-281B-71BB-E710D468EF79}"/>
                  </a:ext>
                </a:extLst>
              </p:cNvPr>
              <p:cNvSpPr txBox="1"/>
              <p:nvPr/>
            </p:nvSpPr>
            <p:spPr>
              <a:xfrm>
                <a:off x="8615017" y="2440072"/>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113" name="TextBox 112">
                <a:extLst>
                  <a:ext uri="{FF2B5EF4-FFF2-40B4-BE49-F238E27FC236}">
                    <a16:creationId xmlns:a16="http://schemas.microsoft.com/office/drawing/2014/main" id="{C888379C-D6F3-281B-71BB-E710D468EF79}"/>
                  </a:ext>
                </a:extLst>
              </p:cNvPr>
              <p:cNvSpPr txBox="1">
                <a:spLocks noRot="1" noChangeAspect="1" noMove="1" noResize="1" noEditPoints="1" noAdjustHandles="1" noChangeArrowheads="1" noChangeShapeType="1" noTextEdit="1"/>
              </p:cNvSpPr>
              <p:nvPr/>
            </p:nvSpPr>
            <p:spPr>
              <a:xfrm>
                <a:off x="8615017" y="2440072"/>
                <a:ext cx="362847" cy="369332"/>
              </a:xfrm>
              <a:prstGeom prst="rect">
                <a:avLst/>
              </a:prstGeom>
              <a:blipFill>
                <a:blip r:embed="rId30"/>
                <a:stretch>
                  <a:fillRect r="-38333" b="-3279"/>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CE6B4C73-CF06-C55A-A28A-F54052B43B1B}"/>
              </a:ext>
            </a:extLst>
          </p:cNvPr>
          <p:cNvCxnSpPr>
            <a:cxnSpLocks/>
          </p:cNvCxnSpPr>
          <p:nvPr/>
        </p:nvCxnSpPr>
        <p:spPr>
          <a:xfrm flipV="1">
            <a:off x="11120073" y="1416786"/>
            <a:ext cx="0" cy="29512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79288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dirty="0"/>
              <a:t>TE application to Real Data*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144751" y="3042522"/>
                <a:ext cx="5712077" cy="1323439"/>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𝑀</m:t>
                    </m:r>
                  </m:oMath>
                </a14:m>
                <a:r>
                  <a:rPr lang="en-US" sz="1600" dirty="0"/>
                  <a:t>= Daily mask use as reported as percentage of population</a:t>
                </a:r>
              </a:p>
              <a:p>
                <a14:m>
                  <m:oMath xmlns:m="http://schemas.openxmlformats.org/officeDocument/2006/math">
                    <m:r>
                      <a:rPr lang="en-US" sz="1600" b="0" i="1" smtClean="0">
                        <a:latin typeface="Cambria Math" panose="02040503050406030204" pitchFamily="18" charset="0"/>
                      </a:rPr>
                      <m:t>𝑀𝑜𝑏</m:t>
                    </m:r>
                  </m:oMath>
                </a14:m>
                <a:r>
                  <a:rPr lang="en-US" sz="1600" dirty="0"/>
                  <a:t> = Cell phone mobility data as  change w.r.t. background levels</a:t>
                </a:r>
              </a:p>
              <a:p>
                <a14:m>
                  <m:oMath xmlns:m="http://schemas.openxmlformats.org/officeDocument/2006/math">
                    <m:r>
                      <a:rPr lang="en-US" sz="1600" b="0" i="1" smtClean="0">
                        <a:latin typeface="Cambria Math" panose="02040503050406030204" pitchFamily="18" charset="0"/>
                      </a:rPr>
                      <m:t>𝐼</m:t>
                    </m:r>
                  </m:oMath>
                </a14:m>
                <a:r>
                  <a:rPr lang="en-US" sz="1600" dirty="0"/>
                  <a:t>= Number of people we estimate are infected with COVID-19</a:t>
                </a:r>
              </a:p>
              <a:p>
                <a:r>
                  <a:rPr lang="en-US" sz="1600" dirty="0"/>
                  <a:t> each day, including those not tested</a:t>
                </a:r>
              </a:p>
              <a:p>
                <a14:m>
                  <m:oMath xmlns:m="http://schemas.openxmlformats.org/officeDocument/2006/math">
                    <m:r>
                      <a:rPr lang="en-US" sz="1600" b="0" i="1" smtClean="0">
                        <a:latin typeface="Cambria Math" panose="02040503050406030204" pitchFamily="18" charset="0"/>
                      </a:rPr>
                      <m:t>𝑉𝑎𝑥</m:t>
                    </m:r>
                  </m:oMath>
                </a14:m>
                <a:r>
                  <a:rPr lang="en-US" sz="1600" dirty="0"/>
                  <a:t>= Total vaccinated people</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144751" y="3042522"/>
                <a:ext cx="5712077" cy="1323439"/>
              </a:xfrm>
              <a:prstGeom prst="rect">
                <a:avLst/>
              </a:prstGeom>
              <a:blipFill>
                <a:blip r:embed="rId2"/>
                <a:stretch>
                  <a:fillRect t="-1382" b="-5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44751" y="1364014"/>
                <a:ext cx="5638961" cy="1129155"/>
              </a:xfrm>
              <a:prstGeom prst="rect">
                <a:avLst/>
              </a:prstGeom>
              <a:noFill/>
            </p:spPr>
            <p:txBody>
              <a:bodyPr wrap="square" rtlCol="0">
                <a:spAutoFit/>
              </a:bodyPr>
              <a:lstStyle/>
              <a:p>
                <a:pPr marL="285750" indent="-285750">
                  <a:buFont typeface="Arial" panose="020B0604020202020204" pitchFamily="34" charset="0"/>
                  <a:buChar char="•"/>
                </a:pPr>
                <a:r>
                  <a:rPr lang="en-US" sz="1600" dirty="0"/>
                  <a:t>1000 days of data, all of USA.</a:t>
                </a:r>
              </a:p>
              <a:p>
                <a:pPr marL="285750" indent="-285750">
                  <a:buFont typeface="Arial" panose="020B0604020202020204" pitchFamily="34" charset="0"/>
                  <a:buChar char="•"/>
                </a:pPr>
                <a:r>
                  <a:rPr lang="en-US" sz="1600" dirty="0"/>
                  <a:t>Transfer Entropy is calculated over 8 week sliding window. </a:t>
                </a:r>
              </a:p>
              <a:p>
                <a:pPr marL="285750" indent="-285750">
                  <a:buFont typeface="Arial" panose="020B0604020202020204" pitchFamily="34" charset="0"/>
                  <a:buChar char="•"/>
                </a:pPr>
                <a:r>
                  <a:rPr lang="en-US" sz="1600" dirty="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dirty="0"/>
                  <a:t>)</a:t>
                </a:r>
              </a:p>
              <a:p>
                <a:pPr marL="285750" indent="-285750">
                  <a:buFont typeface="Arial" panose="020B0604020202020204" pitchFamily="34" charset="0"/>
                  <a:buChar char="•"/>
                </a:pPr>
                <a:r>
                  <a:rPr lang="en-US" sz="1600" dirty="0"/>
                  <a:t>The data was de-trended before TE calculation</a:t>
                </a:r>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44751" y="1364014"/>
                <a:ext cx="5638961" cy="1129155"/>
              </a:xfrm>
              <a:prstGeom prst="rect">
                <a:avLst/>
              </a:prstGeom>
              <a:blipFill>
                <a:blip r:embed="rId3"/>
                <a:stretch>
                  <a:fillRect l="-432" t="-1622" b="-648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4"/>
          <a:stretch>
            <a:fillRect/>
          </a:stretch>
        </p:blipFill>
        <p:spPr>
          <a:xfrm>
            <a:off x="6408289" y="2943003"/>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7730123" y="5923330"/>
            <a:ext cx="3326675" cy="369332"/>
          </a:xfrm>
          <a:prstGeom prst="rect">
            <a:avLst/>
          </a:prstGeom>
          <a:noFill/>
        </p:spPr>
        <p:txBody>
          <a:bodyPr wrap="square" rtlCol="0">
            <a:spAutoFit/>
          </a:bodyPr>
          <a:lstStyle/>
          <a:p>
            <a:r>
              <a:rPr lang="en-US" dirty="0"/>
              <a:t>Transfer Entropy Sliding Window</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052F26-0DE0-17C0-50A5-F1E69CE205DA}"/>
              </a:ext>
            </a:extLst>
          </p:cNvPr>
          <p:cNvSpPr txBox="1"/>
          <p:nvPr/>
        </p:nvSpPr>
        <p:spPr>
          <a:xfrm>
            <a:off x="63613" y="5120421"/>
            <a:ext cx="563896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Null model of the focal process is  created by shifting the time series by 21 days </a:t>
            </a:r>
          </a:p>
        </p:txBody>
      </p:sp>
      <p:sp>
        <p:nvSpPr>
          <p:cNvPr id="7" name="TextBox 6">
            <a:extLst>
              <a:ext uri="{FF2B5EF4-FFF2-40B4-BE49-F238E27FC236}">
                <a16:creationId xmlns:a16="http://schemas.microsoft.com/office/drawing/2014/main" id="{61D6A45E-4D1D-A2BA-1685-4C785D535FEF}"/>
              </a:ext>
            </a:extLst>
          </p:cNvPr>
          <p:cNvSpPr txBox="1"/>
          <p:nvPr/>
        </p:nvSpPr>
        <p:spPr>
          <a:xfrm>
            <a:off x="2344847" y="4751089"/>
            <a:ext cx="1223412" cy="369332"/>
          </a:xfrm>
          <a:prstGeom prst="rect">
            <a:avLst/>
          </a:prstGeom>
          <a:noFill/>
        </p:spPr>
        <p:txBody>
          <a:bodyPr wrap="none" rtlCol="0">
            <a:spAutoFit/>
          </a:bodyPr>
          <a:lstStyle/>
          <a:p>
            <a:r>
              <a:rPr lang="en-US" dirty="0"/>
              <a:t>Null Model</a:t>
            </a:r>
          </a:p>
        </p:txBody>
      </p:sp>
      <p:sp>
        <p:nvSpPr>
          <p:cNvPr id="15" name="TextBox 14">
            <a:extLst>
              <a:ext uri="{FF2B5EF4-FFF2-40B4-BE49-F238E27FC236}">
                <a16:creationId xmlns:a16="http://schemas.microsoft.com/office/drawing/2014/main" id="{58393D85-826E-A446-6C18-EBC07781E94E}"/>
              </a:ext>
            </a:extLst>
          </p:cNvPr>
          <p:cNvSpPr txBox="1"/>
          <p:nvPr/>
        </p:nvSpPr>
        <p:spPr>
          <a:xfrm>
            <a:off x="387035" y="6425071"/>
            <a:ext cx="8756964" cy="307777"/>
          </a:xfrm>
          <a:prstGeom prst="rect">
            <a:avLst/>
          </a:prstGeom>
          <a:noFill/>
        </p:spPr>
        <p:txBody>
          <a:bodyPr wrap="square">
            <a:spAutoFit/>
          </a:bodyPr>
          <a:lstStyle/>
          <a:p>
            <a:r>
              <a:rPr lang="en-US" sz="1400" dirty="0"/>
              <a:t>*https://covid19.healthdata.org/united-states-of-america?view=social-distancing&amp;tab=trend</a:t>
            </a:r>
          </a:p>
        </p:txBody>
      </p:sp>
      <p:sp>
        <p:nvSpPr>
          <p:cNvPr id="16" name="TextBox 15">
            <a:extLst>
              <a:ext uri="{FF2B5EF4-FFF2-40B4-BE49-F238E27FC236}">
                <a16:creationId xmlns:a16="http://schemas.microsoft.com/office/drawing/2014/main" id="{2C5A7C38-7476-9329-870C-2DADB17EBD4F}"/>
              </a:ext>
            </a:extLst>
          </p:cNvPr>
          <p:cNvSpPr txBox="1"/>
          <p:nvPr/>
        </p:nvSpPr>
        <p:spPr>
          <a:xfrm>
            <a:off x="2389082" y="2673190"/>
            <a:ext cx="1556388" cy="369332"/>
          </a:xfrm>
          <a:prstGeom prst="rect">
            <a:avLst/>
          </a:prstGeom>
          <a:noFill/>
        </p:spPr>
        <p:txBody>
          <a:bodyPr wrap="none" rtlCol="0">
            <a:spAutoFit/>
          </a:bodyPr>
          <a:lstStyle/>
          <a:p>
            <a:r>
              <a:rPr lang="en-US" dirty="0"/>
              <a:t>Gathered Data</a:t>
            </a:r>
          </a:p>
        </p:txBody>
      </p:sp>
    </p:spTree>
    <p:extLst>
      <p:ext uri="{BB962C8B-B14F-4D97-AF65-F5344CB8AC3E}">
        <p14:creationId xmlns:p14="http://schemas.microsoft.com/office/powerpoint/2010/main" val="4090723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1110590"/>
          </a:xfrm>
        </p:spPr>
        <p:txBody>
          <a:bodyPr/>
          <a:lstStyle/>
          <a:p>
            <a:pPr algn="ctr"/>
            <a:r>
              <a:rPr lang="en-US" dirty="0"/>
              <a:t>Plot of raw data differentiated with time</a:t>
            </a:r>
          </a:p>
        </p:txBody>
      </p:sp>
      <p:pic>
        <p:nvPicPr>
          <p:cNvPr id="6" name="Picture 5">
            <a:extLst>
              <a:ext uri="{FF2B5EF4-FFF2-40B4-BE49-F238E27FC236}">
                <a16:creationId xmlns:a16="http://schemas.microsoft.com/office/drawing/2014/main" id="{D42F7D4B-32AA-91DC-8B40-660A9DC10742}"/>
              </a:ext>
            </a:extLst>
          </p:cNvPr>
          <p:cNvPicPr>
            <a:picLocks noChangeAspect="1"/>
          </p:cNvPicPr>
          <p:nvPr/>
        </p:nvPicPr>
        <p:blipFill rotWithShape="1">
          <a:blip r:embed="rId2">
            <a:extLst>
              <a:ext uri="{28A0092B-C50C-407E-A947-70E740481C1C}">
                <a14:useLocalDpi xmlns:a14="http://schemas.microsoft.com/office/drawing/2010/main" val="0"/>
              </a:ext>
            </a:extLst>
          </a:blip>
          <a:srcRect l="6703" t="3268" r="7476" b="2550"/>
          <a:stretch/>
        </p:blipFill>
        <p:spPr>
          <a:xfrm>
            <a:off x="1337638" y="1167896"/>
            <a:ext cx="9776510" cy="5336469"/>
          </a:xfrm>
          <a:prstGeom prst="rect">
            <a:avLst/>
          </a:prstGeom>
        </p:spPr>
      </p:pic>
    </p:spTree>
    <p:extLst>
      <p:ext uri="{BB962C8B-B14F-4D97-AF65-F5344CB8AC3E}">
        <p14:creationId xmlns:p14="http://schemas.microsoft.com/office/powerpoint/2010/main" val="59416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98DB-B3B1-69B6-BDB3-318D6B018A26}"/>
              </a:ext>
            </a:extLst>
          </p:cNvPr>
          <p:cNvSpPr>
            <a:spLocks noGrp="1"/>
          </p:cNvSpPr>
          <p:nvPr>
            <p:ph type="title"/>
          </p:nvPr>
        </p:nvSpPr>
        <p:spPr>
          <a:xfrm>
            <a:off x="838200" y="102575"/>
            <a:ext cx="10515600" cy="567382"/>
          </a:xfrm>
        </p:spPr>
        <p:txBody>
          <a:bodyPr>
            <a:normAutofit fontScale="90000"/>
          </a:bodyPr>
          <a:lstStyle/>
          <a:p>
            <a:pPr algn="ctr"/>
            <a:r>
              <a:rPr lang="en-US" dirty="0"/>
              <a:t>Stationarity Test</a:t>
            </a:r>
          </a:p>
        </p:txBody>
      </p:sp>
      <p:pic>
        <p:nvPicPr>
          <p:cNvPr id="4" name="Content Placeholder 3">
            <a:extLst>
              <a:ext uri="{FF2B5EF4-FFF2-40B4-BE49-F238E27FC236}">
                <a16:creationId xmlns:a16="http://schemas.microsoft.com/office/drawing/2014/main" id="{515392FF-AA82-82C4-7BFB-3C010FA727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30" t="2847" r="6987" b="1608"/>
          <a:stretch/>
        </p:blipFill>
        <p:spPr>
          <a:xfrm>
            <a:off x="490019" y="669957"/>
            <a:ext cx="11211962" cy="6299537"/>
          </a:xfrm>
          <a:prstGeom prst="rect">
            <a:avLst/>
          </a:prstGeom>
        </p:spPr>
      </p:pic>
    </p:spTree>
    <p:extLst>
      <p:ext uri="{BB962C8B-B14F-4D97-AF65-F5344CB8AC3E}">
        <p14:creationId xmlns:p14="http://schemas.microsoft.com/office/powerpoint/2010/main" val="3685922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199" y="156754"/>
            <a:ext cx="10515600" cy="810532"/>
          </a:xfrm>
        </p:spPr>
        <p:txBody>
          <a:bodyPr/>
          <a:lstStyle/>
          <a:p>
            <a:pPr algn="ctr"/>
            <a:r>
              <a:rPr lang="en-US" dirty="0"/>
              <a:t>TE</a:t>
            </a:r>
          </a:p>
        </p:txBody>
      </p:sp>
      <p:pic>
        <p:nvPicPr>
          <p:cNvPr id="5" name="Picture 4">
            <a:extLst>
              <a:ext uri="{FF2B5EF4-FFF2-40B4-BE49-F238E27FC236}">
                <a16:creationId xmlns:a16="http://schemas.microsoft.com/office/drawing/2014/main" id="{6F65F6F3-7AEF-EDC6-D01E-E408C33C9E34}"/>
              </a:ext>
            </a:extLst>
          </p:cNvPr>
          <p:cNvPicPr>
            <a:picLocks noChangeAspect="1"/>
          </p:cNvPicPr>
          <p:nvPr/>
        </p:nvPicPr>
        <p:blipFill rotWithShape="1">
          <a:blip r:embed="rId2">
            <a:extLst>
              <a:ext uri="{28A0092B-C50C-407E-A947-70E740481C1C}">
                <a14:useLocalDpi xmlns:a14="http://schemas.microsoft.com/office/drawing/2010/main" val="0"/>
              </a:ext>
            </a:extLst>
          </a:blip>
          <a:srcRect l="8494" t="2445" r="7239"/>
          <a:stretch/>
        </p:blipFill>
        <p:spPr>
          <a:xfrm>
            <a:off x="838199" y="511990"/>
            <a:ext cx="10025959" cy="583402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02ACD1-9A08-8115-7765-822D41EF222A}"/>
                  </a:ext>
                </a:extLst>
              </p:cNvPr>
              <p:cNvSpPr txBox="1"/>
              <p:nvPr/>
            </p:nvSpPr>
            <p:spPr>
              <a:xfrm>
                <a:off x="5742536" y="3429000"/>
                <a:ext cx="5755649"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t>Transfer Entropies are calculated on rates of mask use, infectious, vaccinated and mobility</a:t>
                </a:r>
              </a:p>
              <a:p>
                <a:pPr marL="285750" indent="-285750">
                  <a:buFont typeface="Arial" panose="020B0604020202020204" pitchFamily="34" charset="0"/>
                  <a:buChar char="•"/>
                </a:pPr>
                <a:r>
                  <a:rPr lang="en-US" sz="1600" dirty="0"/>
                  <a:t>To fit the model:</a:t>
                </a:r>
              </a:p>
              <a:p>
                <a:pPr marL="742950" lvl="1" indent="-285750">
                  <a:buFont typeface="Arial" panose="020B0604020202020204" pitchFamily="34" charset="0"/>
                  <a:buChar char="•"/>
                </a:pPr>
                <a:r>
                  <a:rPr lang="en-US" sz="1600" dirty="0"/>
                  <a:t>The sum of compartments containing masked(</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 </m:t>
                        </m:r>
                        <m:r>
                          <a:rPr lang="en-US" sz="1600" b="0" i="1" smtClean="0">
                            <a:latin typeface="Cambria Math" panose="02040503050406030204" pitchFamily="18" charset="0"/>
                          </a:rPr>
                          <m:t>𝐼</m:t>
                        </m:r>
                      </m:e>
                      <m:sub>
                        <m:r>
                          <a:rPr lang="en-US" sz="1600" b="0" i="1" smtClean="0">
                            <a:latin typeface="Cambria Math" panose="02040503050406030204" pitchFamily="18" charset="0"/>
                          </a:rPr>
                          <m:t>𝑚</m:t>
                        </m:r>
                      </m:sub>
                    </m:sSub>
                  </m:oMath>
                </a14:m>
                <a:r>
                  <a:rPr lang="en-US" sz="1600" dirty="0"/>
                  <a:t>) individuals normalized by population of US will be fit to mask use data.</a:t>
                </a:r>
              </a:p>
              <a:p>
                <a:pPr marL="742950" lvl="1" indent="-285750">
                  <a:buFont typeface="Arial" panose="020B0604020202020204" pitchFamily="34" charset="0"/>
                  <a:buChar char="•"/>
                </a:pPr>
                <a:r>
                  <a:rPr lang="en-US" sz="1600" dirty="0"/>
                  <a:t>The sum of  Infected individuals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 </m:t>
                    </m:r>
                    <m:r>
                      <a:rPr lang="en-US" sz="1600" b="0" i="1" smtClean="0">
                        <a:latin typeface="Cambria Math" panose="02040503050406030204" pitchFamily="18" charset="0"/>
                      </a:rPr>
                      <m:t>𝐼</m:t>
                    </m:r>
                  </m:oMath>
                </a14:m>
                <a:r>
                  <a:rPr lang="en-US" sz="1600" dirty="0"/>
                  <a:t>) will be fit to daily infection data.</a:t>
                </a:r>
              </a:p>
              <a:p>
                <a:pPr marL="742950" lvl="1" indent="-285750">
                  <a:buFont typeface="Arial" panose="020B0604020202020204" pitchFamily="34" charset="0"/>
                  <a:buChar char="•"/>
                </a:pPr>
                <a:r>
                  <a:rPr lang="en-US" sz="1600" dirty="0"/>
                  <a:t>The number of deaths (</a:t>
                </a:r>
                <a14:m>
                  <m:oMath xmlns:m="http://schemas.openxmlformats.org/officeDocument/2006/math">
                    <m:r>
                      <a:rPr lang="en-US" sz="1600" b="0" i="1" smtClean="0">
                        <a:latin typeface="Cambria Math" panose="02040503050406030204" pitchFamily="18" charset="0"/>
                      </a:rPr>
                      <m:t>𝐷</m:t>
                    </m:r>
                  </m:oMath>
                </a14:m>
                <a:r>
                  <a:rPr lang="en-US" sz="1600" dirty="0"/>
                  <a:t>) will be fit to total death recorded.</a:t>
                </a:r>
              </a:p>
              <a:p>
                <a:pPr marL="742950" lvl="1" indent="-285750">
                  <a:buFont typeface="Arial" panose="020B0604020202020204" pitchFamily="34" charset="0"/>
                  <a:buChar char="•"/>
                </a:pPr>
                <a:r>
                  <a:rPr lang="en-US" sz="1600" dirty="0"/>
                  <a:t>The cumulative vaccinated from model will be fit to the total vaccinated numbers.  </a:t>
                </a:r>
              </a:p>
            </p:txBody>
          </p:sp>
        </mc:Choice>
        <mc:Fallback xmlns="">
          <p:sp>
            <p:nvSpPr>
              <p:cNvPr id="8" name="TextBox 7">
                <a:extLst>
                  <a:ext uri="{FF2B5EF4-FFF2-40B4-BE49-F238E27FC236}">
                    <a16:creationId xmlns:a16="http://schemas.microsoft.com/office/drawing/2014/main" id="{5F02ACD1-9A08-8115-7765-822D41EF222A}"/>
                  </a:ext>
                </a:extLst>
              </p:cNvPr>
              <p:cNvSpPr txBox="1">
                <a:spLocks noRot="1" noChangeAspect="1" noMove="1" noResize="1" noEditPoints="1" noAdjustHandles="1" noChangeArrowheads="1" noChangeShapeType="1" noTextEdit="1"/>
              </p:cNvSpPr>
              <p:nvPr/>
            </p:nvSpPr>
            <p:spPr>
              <a:xfrm>
                <a:off x="5742536" y="3429000"/>
                <a:ext cx="5755649" cy="3046988"/>
              </a:xfrm>
              <a:prstGeom prst="rect">
                <a:avLst/>
              </a:prstGeom>
              <a:blipFill>
                <a:blip r:embed="rId3"/>
                <a:stretch>
                  <a:fillRect l="-424" t="-601" r="-424" b="-1603"/>
                </a:stretch>
              </a:blipFill>
            </p:spPr>
            <p:txBody>
              <a:bodyPr/>
              <a:lstStyle/>
              <a:p>
                <a:r>
                  <a:rPr lang="en-US">
                    <a:noFill/>
                  </a:rPr>
                  <a:t> </a:t>
                </a:r>
              </a:p>
            </p:txBody>
          </p:sp>
        </mc:Fallback>
      </mc:AlternateContent>
    </p:spTree>
    <p:extLst>
      <p:ext uri="{BB962C8B-B14F-4D97-AF65-F5344CB8AC3E}">
        <p14:creationId xmlns:p14="http://schemas.microsoft.com/office/powerpoint/2010/main" val="73584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5790-C2B7-452C-962C-EEAE75F622D2}"/>
              </a:ext>
            </a:extLst>
          </p:cNvPr>
          <p:cNvSpPr>
            <a:spLocks noGrp="1"/>
          </p:cNvSpPr>
          <p:nvPr>
            <p:ph type="title"/>
          </p:nvPr>
        </p:nvSpPr>
        <p:spPr>
          <a:xfrm>
            <a:off x="838200" y="249645"/>
            <a:ext cx="10515600" cy="862784"/>
          </a:xfrm>
        </p:spPr>
        <p:txBody>
          <a:bodyPr/>
          <a:lstStyle/>
          <a:p>
            <a:r>
              <a:rPr lang="en-US"/>
              <a:t>Next Steps</a:t>
            </a:r>
          </a:p>
        </p:txBody>
      </p:sp>
      <p:sp>
        <p:nvSpPr>
          <p:cNvPr id="3" name="Content Placeholder 2">
            <a:extLst>
              <a:ext uri="{FF2B5EF4-FFF2-40B4-BE49-F238E27FC236}">
                <a16:creationId xmlns:a16="http://schemas.microsoft.com/office/drawing/2014/main" id="{90BF9FA0-0908-4BF4-9DEF-565DE7C6BD53}"/>
              </a:ext>
            </a:extLst>
          </p:cNvPr>
          <p:cNvSpPr>
            <a:spLocks noGrp="1"/>
          </p:cNvSpPr>
          <p:nvPr>
            <p:ph idx="1"/>
          </p:nvPr>
        </p:nvSpPr>
        <p:spPr/>
        <p:txBody>
          <a:bodyPr/>
          <a:lstStyle/>
          <a:p>
            <a:r>
              <a:rPr lang="en-US" sz="2800"/>
              <a:t>Add mobility, mask use, vaccination rate, waning immunity to the SEIS model.</a:t>
            </a:r>
            <a:endParaRPr lang="en-US"/>
          </a:p>
          <a:p>
            <a:r>
              <a:rPr lang="en-US"/>
              <a:t>Use real data: Johns Hopkins, healthdata.org and </a:t>
            </a:r>
            <a:r>
              <a:rPr lang="en-US" err="1"/>
              <a:t>SafeGraph</a:t>
            </a:r>
            <a:r>
              <a:rPr lang="en-US"/>
              <a:t>(mobility)</a:t>
            </a:r>
          </a:p>
          <a:p>
            <a:r>
              <a:rPr lang="en-US"/>
              <a:t>Use symbolic Transfer Entropy?</a:t>
            </a:r>
          </a:p>
          <a:p>
            <a:r>
              <a:rPr lang="en-US">
                <a:solidFill>
                  <a:srgbClr val="FF0000"/>
                </a:solidFill>
              </a:rPr>
              <a:t>Vaccination affects mobility which affect susceptible population.</a:t>
            </a:r>
          </a:p>
          <a:p>
            <a:r>
              <a:rPr lang="en-US">
                <a:solidFill>
                  <a:srgbClr val="FF0000"/>
                </a:solidFill>
              </a:rPr>
              <a:t>Put a question before every plot. Ex-&gt; Does TE pick direct causal connection, (ii) can CTE  remove the effect of Y from X-&gt;Y-&gt;Z</a:t>
            </a:r>
          </a:p>
          <a:p>
            <a:r>
              <a:rPr lang="en-US">
                <a:solidFill>
                  <a:srgbClr val="FF0000"/>
                </a:solidFill>
              </a:rPr>
              <a:t>Change the time-shift in surrogate data</a:t>
            </a:r>
          </a:p>
          <a:p>
            <a:pPr marL="0" indent="0">
              <a:buNone/>
            </a:pPr>
            <a:endParaRPr lang="en-US"/>
          </a:p>
        </p:txBody>
      </p:sp>
    </p:spTree>
    <p:extLst>
      <p:ext uri="{BB962C8B-B14F-4D97-AF65-F5344CB8AC3E}">
        <p14:creationId xmlns:p14="http://schemas.microsoft.com/office/powerpoint/2010/main" val="428004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9AEB-7F4C-4DA8-BD2D-A607221BF8C1}"/>
              </a:ext>
            </a:extLst>
          </p:cNvPr>
          <p:cNvSpPr>
            <a:spLocks noGrp="1"/>
          </p:cNvSpPr>
          <p:nvPr>
            <p:ph type="title"/>
          </p:nvPr>
        </p:nvSpPr>
        <p:spPr>
          <a:xfrm>
            <a:off x="838200" y="153193"/>
            <a:ext cx="10515600" cy="1031174"/>
          </a:xfrm>
        </p:spPr>
        <p:txBody>
          <a:bodyPr/>
          <a:lstStyle/>
          <a:p>
            <a:r>
              <a:rPr lang="en-US"/>
              <a:t>References</a:t>
            </a:r>
          </a:p>
        </p:txBody>
      </p:sp>
      <p:sp>
        <p:nvSpPr>
          <p:cNvPr id="3" name="Content Placeholder 2">
            <a:extLst>
              <a:ext uri="{FF2B5EF4-FFF2-40B4-BE49-F238E27FC236}">
                <a16:creationId xmlns:a16="http://schemas.microsoft.com/office/drawing/2014/main" id="{4FADB5C8-898F-4E7D-946E-F311E9D4F3F0}"/>
              </a:ext>
            </a:extLst>
          </p:cNvPr>
          <p:cNvSpPr>
            <a:spLocks noGrp="1"/>
          </p:cNvSpPr>
          <p:nvPr>
            <p:ph idx="1"/>
          </p:nvPr>
        </p:nvSpPr>
        <p:spPr>
          <a:xfrm>
            <a:off x="646612" y="1690688"/>
            <a:ext cx="10515600" cy="4351338"/>
          </a:xfrm>
        </p:spPr>
        <p:txBody>
          <a:bodyPr>
            <a:normAutofit/>
          </a:bodyPr>
          <a:lstStyle/>
          <a:p>
            <a:r>
              <a:rPr lang="en-US" sz="2400">
                <a:effectLst/>
              </a:rPr>
              <a:t>Carcione, J. M., Santos, J. E., Bagaini, C., &amp; Ba, J. (2020). A simulation of a COVID-19 epidemic based on a deterministic SEIR model. </a:t>
            </a:r>
            <a:r>
              <a:rPr lang="en-US" sz="2400" i="1">
                <a:effectLst/>
              </a:rPr>
              <a:t>Frontiers in Public Health</a:t>
            </a:r>
            <a:r>
              <a:rPr lang="en-US" sz="2400" i="1"/>
              <a:t>.</a:t>
            </a:r>
          </a:p>
          <a:p>
            <a:r>
              <a:rPr lang="en-US" sz="2400">
                <a:effectLst/>
              </a:rPr>
              <a:t>Sugihara, G., May, R., Ye, H., Hsieh, C.-hao, </a:t>
            </a:r>
            <a:r>
              <a:rPr lang="en-US" sz="2400" err="1">
                <a:effectLst/>
              </a:rPr>
              <a:t>Deyle</a:t>
            </a:r>
            <a:r>
              <a:rPr lang="en-US" sz="2400">
                <a:effectLst/>
              </a:rPr>
              <a:t>, E., Fogarty, M., &amp; Munch, S. (2012). Detecting causality in complex ecosystems. </a:t>
            </a:r>
            <a:r>
              <a:rPr lang="en-US" sz="2400" i="1">
                <a:effectLst/>
              </a:rPr>
              <a:t>Science</a:t>
            </a:r>
            <a:r>
              <a:rPr lang="en-US" sz="2400">
                <a:effectLst/>
              </a:rPr>
              <a:t>, </a:t>
            </a:r>
            <a:r>
              <a:rPr lang="en-US" sz="2400" i="1">
                <a:effectLst/>
              </a:rPr>
              <a:t>338</a:t>
            </a:r>
            <a:r>
              <a:rPr lang="en-US" sz="2400">
                <a:effectLst/>
              </a:rPr>
              <a:t>(6106), 496–500.</a:t>
            </a:r>
          </a:p>
          <a:p>
            <a:r>
              <a:rPr lang="en-US" sz="2400">
                <a:effectLst/>
              </a:rPr>
              <a:t>Tkachenko, A. V., </a:t>
            </a:r>
            <a:r>
              <a:rPr lang="en-US" sz="2400" err="1">
                <a:effectLst/>
              </a:rPr>
              <a:t>Maslov</a:t>
            </a:r>
            <a:r>
              <a:rPr lang="en-US" sz="2400">
                <a:effectLst/>
              </a:rPr>
              <a:t>, S., Wang, T., </a:t>
            </a:r>
            <a:r>
              <a:rPr lang="en-US" sz="2400" err="1">
                <a:effectLst/>
              </a:rPr>
              <a:t>Elbana</a:t>
            </a:r>
            <a:r>
              <a:rPr lang="en-US" sz="2400">
                <a:effectLst/>
              </a:rPr>
              <a:t>, A., Wong, G. N., &amp; </a:t>
            </a:r>
            <a:r>
              <a:rPr lang="en-US" sz="2400" err="1">
                <a:effectLst/>
              </a:rPr>
              <a:t>Goldenfeld</a:t>
            </a:r>
            <a:r>
              <a:rPr lang="en-US" sz="2400">
                <a:effectLst/>
              </a:rPr>
              <a:t>, N. (2021). Stochastic social behavior coupled to COVID-19 dynamics leads to waves, plateaus, and an endemic state. </a:t>
            </a:r>
            <a:r>
              <a:rPr lang="en-US" sz="2400" i="1" err="1">
                <a:effectLst/>
              </a:rPr>
              <a:t>ELife</a:t>
            </a:r>
            <a:r>
              <a:rPr lang="en-US" sz="2400">
                <a:effectLst/>
              </a:rPr>
              <a:t>, </a:t>
            </a:r>
            <a:r>
              <a:rPr lang="en-US" sz="2400" i="1">
                <a:effectLst/>
              </a:rPr>
              <a:t>10</a:t>
            </a:r>
            <a:r>
              <a:rPr lang="en-US" sz="2400">
                <a:effectLst/>
              </a:rPr>
              <a:t>.</a:t>
            </a:r>
          </a:p>
          <a:p>
            <a:r>
              <a:rPr lang="en-US" sz="2400">
                <a:effectLst/>
              </a:rPr>
              <a:t>Yang, A. C., Peng, C.-K., &amp; Huang, N. E. (2018). Causal decomposition in the mutual causation system. </a:t>
            </a:r>
            <a:r>
              <a:rPr lang="en-US" sz="2400" i="1">
                <a:effectLst/>
              </a:rPr>
              <a:t>Nature Communications</a:t>
            </a:r>
            <a:r>
              <a:rPr lang="en-US" sz="2400">
                <a:effectLst/>
              </a:rPr>
              <a:t>, </a:t>
            </a:r>
            <a:r>
              <a:rPr lang="en-US" sz="2400" i="1">
                <a:effectLst/>
              </a:rPr>
              <a:t>9</a:t>
            </a:r>
            <a:r>
              <a:rPr lang="en-US" sz="2400">
                <a:effectLst/>
              </a:rPr>
              <a:t>(1).</a:t>
            </a:r>
          </a:p>
          <a:p>
            <a:endParaRPr lang="en-US">
              <a:effectLst/>
            </a:endParaRPr>
          </a:p>
          <a:p>
            <a:endParaRPr lang="en-US">
              <a:effectLst/>
            </a:endParaRPr>
          </a:p>
          <a:p>
            <a:endParaRPr lang="en-US"/>
          </a:p>
        </p:txBody>
      </p:sp>
    </p:spTree>
    <p:extLst>
      <p:ext uri="{BB962C8B-B14F-4D97-AF65-F5344CB8AC3E}">
        <p14:creationId xmlns:p14="http://schemas.microsoft.com/office/powerpoint/2010/main" val="321617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B2E94E-9CB9-434D-B2C9-2D9358863EF6}"/>
                  </a:ext>
                </a:extLst>
              </p:cNvPr>
              <p:cNvSpPr>
                <a:spLocks noGrp="1"/>
              </p:cNvSpPr>
              <p:nvPr>
                <p:ph type="title"/>
              </p:nvPr>
            </p:nvSpPr>
            <p:spPr>
              <a:xfrm>
                <a:off x="838200" y="97706"/>
                <a:ext cx="10515600" cy="1325563"/>
              </a:xfrm>
            </p:spPr>
            <p:txBody>
              <a:bodyPr/>
              <a:lstStyle/>
              <a:p>
                <a:r>
                  <a:rPr lang="en-US"/>
                  <a:t>SEIS TE, varying </a:t>
                </a:r>
                <a14:m>
                  <m:oMath xmlns:m="http://schemas.openxmlformats.org/officeDocument/2006/math">
                    <m:r>
                      <a:rPr lang="en-US" b="0" i="1" smtClean="0">
                        <a:latin typeface="Cambria Math" panose="02040503050406030204" pitchFamily="18" charset="0"/>
                      </a:rPr>
                      <m:t>𝛽</m:t>
                    </m:r>
                  </m:oMath>
                </a14:m>
                <a:endParaRPr lang="en-US"/>
              </a:p>
            </p:txBody>
          </p:sp>
        </mc:Choice>
        <mc:Fallback xmlns="">
          <p:sp>
            <p:nvSpPr>
              <p:cNvPr id="2" name="Title 1">
                <a:extLst>
                  <a:ext uri="{FF2B5EF4-FFF2-40B4-BE49-F238E27FC236}">
                    <a16:creationId xmlns:a16="http://schemas.microsoft.com/office/drawing/2014/main" id="{ADB2E94E-9CB9-434D-B2C9-2D9358863EF6}"/>
                  </a:ext>
                </a:extLst>
              </p:cNvPr>
              <p:cNvSpPr>
                <a:spLocks noGrp="1" noRot="1" noChangeAspect="1" noMove="1" noResize="1" noEditPoints="1" noAdjustHandles="1" noChangeArrowheads="1" noChangeShapeType="1" noTextEdit="1"/>
              </p:cNvSpPr>
              <p:nvPr>
                <p:ph type="title"/>
              </p:nvPr>
            </p:nvSpPr>
            <p:spPr>
              <a:xfrm>
                <a:off x="838200" y="97706"/>
                <a:ext cx="10515600" cy="1325563"/>
              </a:xfrm>
              <a:blipFill>
                <a:blip r:embed="rId2"/>
                <a:stretch>
                  <a:fillRect l="-2377"/>
                </a:stretch>
              </a:blipFill>
            </p:spPr>
            <p:txBody>
              <a:bodyPr/>
              <a:lstStyle/>
              <a:p>
                <a:r>
                  <a:rPr lang="en-US">
                    <a:noFill/>
                  </a:rPr>
                  <a:t> </a:t>
                </a:r>
              </a:p>
            </p:txBody>
          </p:sp>
        </mc:Fallback>
      </mc:AlternateContent>
      <p:pic>
        <p:nvPicPr>
          <p:cNvPr id="5" name="Picture 4" descr="Chart&#10;&#10;Description automatically generated with low confidence">
            <a:extLst>
              <a:ext uri="{FF2B5EF4-FFF2-40B4-BE49-F238E27FC236}">
                <a16:creationId xmlns:a16="http://schemas.microsoft.com/office/drawing/2014/main" id="{62469058-B30D-467A-B989-916C6BC25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99" y="1290233"/>
            <a:ext cx="3766088" cy="27432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C9E8C074-8AFD-45F7-9246-539BF2E5A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676" y="1290233"/>
            <a:ext cx="3766089" cy="2743200"/>
          </a:xfrm>
          <a:prstGeom prst="rect">
            <a:avLst/>
          </a:prstGeom>
        </p:spPr>
      </p:pic>
      <p:pic>
        <p:nvPicPr>
          <p:cNvPr id="9" name="Picture 8" descr="Chart&#10;&#10;Description automatically generated">
            <a:extLst>
              <a:ext uri="{FF2B5EF4-FFF2-40B4-BE49-F238E27FC236}">
                <a16:creationId xmlns:a16="http://schemas.microsoft.com/office/drawing/2014/main" id="{9BA7EB31-F46E-4DBD-9C7F-DE90D50E6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5435" y="1290233"/>
            <a:ext cx="3766088" cy="2743200"/>
          </a:xfrm>
          <a:prstGeom prst="rect">
            <a:avLst/>
          </a:prstGeom>
        </p:spPr>
      </p:pic>
      <p:pic>
        <p:nvPicPr>
          <p:cNvPr id="11" name="Picture 10" descr="Chart, line chart&#10;&#10;Description automatically generated">
            <a:extLst>
              <a:ext uri="{FF2B5EF4-FFF2-40B4-BE49-F238E27FC236}">
                <a16:creationId xmlns:a16="http://schemas.microsoft.com/office/drawing/2014/main" id="{DE9E50DC-292A-4105-9F39-46E7D941D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011" y="4033433"/>
            <a:ext cx="3766089" cy="28245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E363C6-7AD9-4590-83D8-2908088C2DF5}"/>
                  </a:ext>
                </a:extLst>
              </p:cNvPr>
              <p:cNvSpPr txBox="1"/>
              <p:nvPr/>
            </p:nvSpPr>
            <p:spPr>
              <a:xfrm>
                <a:off x="6978770" y="457200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2" name="TextBox 11">
                <a:extLst>
                  <a:ext uri="{FF2B5EF4-FFF2-40B4-BE49-F238E27FC236}">
                    <a16:creationId xmlns:a16="http://schemas.microsoft.com/office/drawing/2014/main" id="{01E363C6-7AD9-4590-83D8-2908088C2DF5}"/>
                  </a:ext>
                </a:extLst>
              </p:cNvPr>
              <p:cNvSpPr txBox="1">
                <a:spLocks noRot="1" noChangeAspect="1" noMove="1" noResize="1" noEditPoints="1" noAdjustHandles="1" noChangeArrowheads="1" noChangeShapeType="1" noTextEdit="1"/>
              </p:cNvSpPr>
              <p:nvPr/>
            </p:nvSpPr>
            <p:spPr>
              <a:xfrm>
                <a:off x="6978770" y="4572000"/>
                <a:ext cx="384016" cy="369332"/>
              </a:xfrm>
              <a:prstGeom prst="rect">
                <a:avLst/>
              </a:prstGeom>
              <a:blipFill>
                <a:blip r:embed="rId7"/>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247013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143452"/>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09673"/>
                <a:ext cx="6566825" cy="4264885"/>
              </a:xfrm>
              <a:prstGeom prst="rect">
                <a:avLst/>
              </a:prstGeom>
              <a:noFill/>
            </p:spPr>
            <p:txBody>
              <a:bodyPr wrap="square">
                <a:spAutoFit/>
              </a:bodyPr>
              <a:lstStyle/>
              <a:p>
                <a:pPr marL="0" marR="0">
                  <a:lnSpc>
                    <a:spcPct val="107000"/>
                  </a:lnSpc>
                  <a:spcBef>
                    <a:spcPts val="0"/>
                  </a:spcBef>
                  <a:spcAft>
                    <a:spcPts val="0"/>
                  </a:spcAft>
                </a:pPr>
                <a:r>
                  <a:rPr lang="en-US">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a:latin typeface="Calibri" panose="020F0502020204030204" pitchFamily="34" charset="0"/>
                    <a:ea typeface="Times New Roman" panose="02020603050405020304" pitchFamily="18" charset="0"/>
                    <a:cs typeface="Times New Roman" panose="02020603050405020304" pitchFamily="18" charset="0"/>
                  </a:rPr>
                  <a:t>, b</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a:latin typeface="Calibri" panose="020F0502020204030204" pitchFamily="34" charset="0"/>
                    <a:ea typeface="Times New Roman" panose="02020603050405020304" pitchFamily="18" charset="0"/>
                    <a:cs typeface="Times New Roman" panose="02020603050405020304" pitchFamily="18" charset="0"/>
                  </a:rPr>
                  <a:t>(1/days) ,</a:t>
                </a:r>
                <a:r>
                  <a:rPr lang="en-US"/>
                  <a:t> 0.00001</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d>
                      <m:dPr>
                        <m:ctrlPr>
                          <a:rPr lang="en-US" i="1">
                            <a:solidFill>
                              <a:srgbClr val="FF0000"/>
                            </a:solidFill>
                            <a:latin typeface="Cambria Math" panose="02040503050406030204" pitchFamily="18" charset="0"/>
                          </a:rPr>
                        </m:ctrlPr>
                      </m:dPr>
                      <m:e>
                        <m:r>
                          <m:rPr>
                            <m:nor/>
                          </m:rPr>
                          <a:rPr lang="en-US" dirty="0">
                            <a:solidFill>
                              <a:srgbClr val="FF0000"/>
                            </a:solidFill>
                            <a:latin typeface="Cambria Math" panose="02040503050406030204" pitchFamily="18" charset="0"/>
                          </a:rPr>
                          <m:t>1+ </m:t>
                        </m:r>
                        <m:r>
                          <m:rPr>
                            <m:nor/>
                          </m:rPr>
                          <a:rPr lang="en-US" dirty="0">
                            <a:solidFill>
                              <a:srgbClr val="FF0000"/>
                            </a:solidFill>
                            <a:latin typeface="Cambria Math" panose="02040503050406030204" pitchFamily="18" charset="0"/>
                          </a:rPr>
                          <m:t>sin</m:t>
                        </m:r>
                        <m:r>
                          <m:rPr>
                            <m:nor/>
                          </m:rPr>
                          <a:rPr lang="en-US" dirty="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m:rPr>
                                <m:sty m:val="p"/>
                              </m:rPr>
                              <a:rPr lang="en-US">
                                <a:solidFill>
                                  <a:srgbClr val="FF0000"/>
                                </a:solidFill>
                                <a:latin typeface="Cambria Math" panose="02040503050406030204" pitchFamily="18" charset="0"/>
                              </a:rPr>
                              <m:t>ω</m:t>
                            </m:r>
                          </m:e>
                          <m:sub>
                            <m:r>
                              <m:rPr>
                                <m:sty m:val="p"/>
                              </m:rPr>
                              <a:rPr lang="en-US">
                                <a:solidFill>
                                  <a:srgbClr val="FF0000"/>
                                </a:solidFill>
                                <a:latin typeface="Cambria Math" panose="02040503050406030204" pitchFamily="18" charset="0"/>
                              </a:rPr>
                              <m:t>u</m:t>
                            </m:r>
                          </m:sub>
                        </m:sSub>
                        <m:r>
                          <m:rPr>
                            <m:sty m:val="p"/>
                          </m:rPr>
                          <a:rPr lang="en-US">
                            <a:solidFill>
                              <a:srgbClr val="FF0000"/>
                            </a:solidFill>
                            <a:latin typeface="Cambria Math" panose="02040503050406030204" pitchFamily="18" charset="0"/>
                          </a:rPr>
                          <m:t>t</m:t>
                        </m:r>
                        <m:r>
                          <m:rPr>
                            <m:nor/>
                          </m:rPr>
                          <a:rPr lang="en-US" dirty="0">
                            <a:solidFill>
                              <a:srgbClr val="FF0000"/>
                            </a:solidFill>
                            <a:latin typeface="Cambria Math" panose="02040503050406030204" pitchFamily="18" charset="0"/>
                          </a:rPr>
                          <m:t>)</m:t>
                        </m:r>
                      </m:e>
                    </m:d>
                    <m:r>
                      <a:rPr lang="en-US">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a:solidFill>
                              <a:srgbClr val="FF0000"/>
                            </a:solidFill>
                            <a:latin typeface="Cambria Math" panose="02040503050406030204" pitchFamily="18" charset="0"/>
                          </a:rPr>
                          <m:t>2</m:t>
                        </m:r>
                      </m:den>
                    </m:f>
                    <m:r>
                      <a:rPr lang="en-US" b="0" i="0"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𝜂</m:t>
                        </m:r>
                      </m:e>
                      <m:sub>
                        <m:r>
                          <a:rPr lang="en-US" b="0" i="1" smtClean="0">
                            <a:solidFill>
                              <a:srgbClr val="FF0000"/>
                            </a:solidFill>
                            <a:latin typeface="Cambria Math" panose="02040503050406030204" pitchFamily="18" charset="0"/>
                          </a:rPr>
                          <m:t>𝛽</m:t>
                        </m:r>
                      </m:sub>
                    </m:sSub>
                  </m:oMath>
                </a14:m>
                <a:r>
                  <a:rPr lang="en-US">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𝑢</m:t>
                        </m:r>
                      </m:sub>
                    </m:sSub>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=180 </m:t>
                    </m:r>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𝑑𝑎𝑦𝑠</m:t>
                    </m:r>
                  </m:oMath>
                </a14:m>
                <a:r>
                  <a:rPr lang="en-US">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𝜂</m:t>
                        </m:r>
                      </m:e>
                      <m:sub>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𝛽</m:t>
                        </m:r>
                      </m:sub>
                    </m:sSub>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US" b="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(0,0.01)</m:t>
                    </m:r>
                  </m:oMath>
                </a14:m>
                <a:endParaRPr lang="en-US">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endParaRPr lang="en-US" sz="160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09673"/>
                <a:ext cx="6566825" cy="4264885"/>
              </a:xfrm>
              <a:prstGeom prst="rect">
                <a:avLst/>
              </a:prstGeom>
              <a:blipFill>
                <a:blip r:embed="rId2"/>
                <a:stretch>
                  <a:fillRect l="-836" t="-7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spTree>
    <p:extLst>
      <p:ext uri="{BB962C8B-B14F-4D97-AF65-F5344CB8AC3E}">
        <p14:creationId xmlns:p14="http://schemas.microsoft.com/office/powerpoint/2010/main" val="560460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41C9-4C19-48D3-977C-B7125419DD29}"/>
              </a:ext>
            </a:extLst>
          </p:cNvPr>
          <p:cNvSpPr>
            <a:spLocks noGrp="1"/>
          </p:cNvSpPr>
          <p:nvPr>
            <p:ph type="title"/>
          </p:nvPr>
        </p:nvSpPr>
        <p:spPr>
          <a:xfrm>
            <a:off x="185469" y="239825"/>
            <a:ext cx="5585603" cy="661418"/>
          </a:xfrm>
        </p:spPr>
        <p:txBody>
          <a:bodyPr>
            <a:normAutofit fontScale="90000"/>
          </a:bodyPr>
          <a:lstStyle/>
          <a:p>
            <a:r>
              <a:rPr lang="en-US"/>
              <a:t>SEIS, S-I, I-E, SE </a:t>
            </a:r>
          </a:p>
        </p:txBody>
      </p:sp>
      <p:pic>
        <p:nvPicPr>
          <p:cNvPr id="5" name="Picture 4" descr="Chart&#10;&#10;Description automatically generated">
            <a:extLst>
              <a:ext uri="{FF2B5EF4-FFF2-40B4-BE49-F238E27FC236}">
                <a16:creationId xmlns:a16="http://schemas.microsoft.com/office/drawing/2014/main" id="{3CC023EA-7C2B-4173-A9D1-4826B99AD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21" y="3511040"/>
            <a:ext cx="4265728" cy="3107135"/>
          </a:xfrm>
          <a:prstGeom prst="rect">
            <a:avLst/>
          </a:prstGeom>
        </p:spPr>
      </p:pic>
      <p:pic>
        <p:nvPicPr>
          <p:cNvPr id="7" name="Picture 6" descr="Chart, histogram&#10;&#10;Description automatically generated">
            <a:extLst>
              <a:ext uri="{FF2B5EF4-FFF2-40B4-BE49-F238E27FC236}">
                <a16:creationId xmlns:a16="http://schemas.microsoft.com/office/drawing/2014/main" id="{C0072F4A-A0AB-4929-8828-872D7438E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332" y="3511040"/>
            <a:ext cx="4217897" cy="3107135"/>
          </a:xfrm>
          <a:prstGeom prst="rect">
            <a:avLst/>
          </a:prstGeom>
        </p:spPr>
      </p:pic>
      <p:pic>
        <p:nvPicPr>
          <p:cNvPr id="9" name="Picture 8" descr="Diagram&#10;&#10;Description automatically generated">
            <a:extLst>
              <a:ext uri="{FF2B5EF4-FFF2-40B4-BE49-F238E27FC236}">
                <a16:creationId xmlns:a16="http://schemas.microsoft.com/office/drawing/2014/main" id="{E7337033-1432-474F-8517-A49C22588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269" y="596032"/>
            <a:ext cx="4001960" cy="29150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D7703F-13C4-455F-A40D-E890444A1368}"/>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11" name="TextBox 10">
                <a:extLst>
                  <a:ext uri="{FF2B5EF4-FFF2-40B4-BE49-F238E27FC236}">
                    <a16:creationId xmlns:a16="http://schemas.microsoft.com/office/drawing/2014/main" id="{C5D7703F-13C4-455F-A40D-E890444A1368}"/>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021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A31F-8A39-4268-A9CC-095385AC5E13}"/>
              </a:ext>
            </a:extLst>
          </p:cNvPr>
          <p:cNvSpPr>
            <a:spLocks noGrp="1"/>
          </p:cNvSpPr>
          <p:nvPr>
            <p:ph type="title"/>
          </p:nvPr>
        </p:nvSpPr>
        <p:spPr>
          <a:xfrm>
            <a:off x="710979" y="159168"/>
            <a:ext cx="10515600" cy="619457"/>
          </a:xfrm>
        </p:spPr>
        <p:txBody>
          <a:bodyPr>
            <a:normAutofit fontScale="90000"/>
          </a:bodyPr>
          <a:lstStyle/>
          <a:p>
            <a:pPr algn="ctr"/>
            <a:r>
              <a:rPr lang="en-US"/>
              <a:t>Transfer Entropy for inferring causality</a:t>
            </a:r>
          </a:p>
        </p:txBody>
      </p:sp>
      <p:sp>
        <p:nvSpPr>
          <p:cNvPr id="3" name="Content Placeholder 2">
            <a:extLst>
              <a:ext uri="{FF2B5EF4-FFF2-40B4-BE49-F238E27FC236}">
                <a16:creationId xmlns:a16="http://schemas.microsoft.com/office/drawing/2014/main" id="{D11E6AA1-A0D9-4429-BD87-8BCE01A6175E}"/>
              </a:ext>
            </a:extLst>
          </p:cNvPr>
          <p:cNvSpPr>
            <a:spLocks noGrp="1"/>
          </p:cNvSpPr>
          <p:nvPr>
            <p:ph idx="1"/>
          </p:nvPr>
        </p:nvSpPr>
        <p:spPr>
          <a:xfrm>
            <a:off x="620484" y="821412"/>
            <a:ext cx="10515600" cy="4351338"/>
          </a:xfrm>
        </p:spPr>
        <p:txBody>
          <a:bodyPr>
            <a:normAutofit fontScale="77500" lnSpcReduction="20000"/>
          </a:bodyPr>
          <a:lstStyle/>
          <a:p>
            <a:r>
              <a:rPr lang="en-US"/>
              <a:t>Transfer Entropy (TE)  will be used to determine the leading cause of infection.</a:t>
            </a:r>
          </a:p>
          <a:p>
            <a:r>
              <a:rPr lang="en-US"/>
              <a:t>To validate the approach, TE will be implemented on a coupled dynamics model, ex: Lotka Volterra and SEIR with changes</a:t>
            </a:r>
          </a:p>
          <a:p>
            <a:r>
              <a:rPr lang="en-US"/>
              <a:t>The chosen epidemic model will be modified to incorporate the dynamic factors.</a:t>
            </a:r>
          </a:p>
          <a:p>
            <a:r>
              <a:rPr lang="en-US"/>
              <a:t>A time varying causal relationship will be established by artificially modifying the dynamic factors and observing the induced change in the epidemic model output.</a:t>
            </a:r>
          </a:p>
          <a:p>
            <a:r>
              <a:rPr lang="en-US"/>
              <a:t>Next this approach will be applied to real time series data of 	</a:t>
            </a:r>
          </a:p>
          <a:p>
            <a:pPr lvl="1"/>
            <a:r>
              <a:rPr lang="en-US"/>
              <a:t>Infection</a:t>
            </a:r>
          </a:p>
          <a:p>
            <a:pPr lvl="1"/>
            <a:r>
              <a:rPr lang="en-US"/>
              <a:t>Death</a:t>
            </a:r>
          </a:p>
          <a:p>
            <a:pPr lvl="1"/>
            <a:r>
              <a:rPr lang="en-US"/>
              <a:t>Mobility</a:t>
            </a:r>
          </a:p>
          <a:p>
            <a:pPr lvl="1"/>
            <a:r>
              <a:rPr lang="en-US"/>
              <a:t>Testing efficacy</a:t>
            </a:r>
          </a:p>
          <a:p>
            <a:pPr lvl="1"/>
            <a:r>
              <a:rPr lang="en-US"/>
              <a:t>Mask</a:t>
            </a:r>
          </a:p>
          <a:p>
            <a:r>
              <a:rPr lang="en-US"/>
              <a:t>Other methods for inferring causality are Convergent Cross Mapping (CCM)[Sugihara et al., 2012] and using Intrinsic Mode Functions (IMF) [Yang et al., 2018]</a:t>
            </a:r>
          </a:p>
          <a:p>
            <a:pPr lvl="1"/>
            <a:endParaRPr lang="en-US"/>
          </a:p>
        </p:txBody>
      </p:sp>
      <p:sp>
        <p:nvSpPr>
          <p:cNvPr id="15" name="TextBox 14">
            <a:extLst>
              <a:ext uri="{FF2B5EF4-FFF2-40B4-BE49-F238E27FC236}">
                <a16:creationId xmlns:a16="http://schemas.microsoft.com/office/drawing/2014/main" id="{EFC1E2CE-D04C-008B-E71B-CEEBF6E7E42C}"/>
              </a:ext>
            </a:extLst>
          </p:cNvPr>
          <p:cNvSpPr txBox="1"/>
          <p:nvPr/>
        </p:nvSpPr>
        <p:spPr>
          <a:xfrm>
            <a:off x="0" y="5744200"/>
            <a:ext cx="11756571" cy="584775"/>
          </a:xfrm>
          <a:prstGeom prst="rect">
            <a:avLst/>
          </a:prstGeom>
          <a:noFill/>
        </p:spPr>
        <p:txBody>
          <a:bodyPr wrap="square">
            <a:spAutoFit/>
          </a:bodyPr>
          <a:lstStyle/>
          <a:p>
            <a:pPr algn="ctr">
              <a:spcBef>
                <a:spcPts val="0"/>
              </a:spcBef>
              <a:spcAft>
                <a:spcPts val="0"/>
              </a:spcAft>
            </a:pPr>
            <a:r>
              <a:rPr lang="en-US" sz="1600">
                <a:solidFill>
                  <a:schemeClr val="tx1">
                    <a:tint val="75000"/>
                  </a:schemeClr>
                </a:solidFill>
              </a:rPr>
              <a:t>H. Ye, E. R. </a:t>
            </a:r>
            <a:r>
              <a:rPr lang="en-US" sz="1600" err="1">
                <a:solidFill>
                  <a:schemeClr val="tx1">
                    <a:tint val="75000"/>
                  </a:schemeClr>
                </a:solidFill>
              </a:rPr>
              <a:t>Deyle</a:t>
            </a:r>
            <a:r>
              <a:rPr lang="en-US" sz="1600">
                <a:solidFill>
                  <a:schemeClr val="tx1">
                    <a:tint val="75000"/>
                  </a:schemeClr>
                </a:solidFill>
              </a:rPr>
              <a:t>, L. J. </a:t>
            </a:r>
            <a:r>
              <a:rPr lang="en-US" sz="1600" err="1">
                <a:solidFill>
                  <a:schemeClr val="tx1">
                    <a:tint val="75000"/>
                  </a:schemeClr>
                </a:solidFill>
              </a:rPr>
              <a:t>Gilarranz</a:t>
            </a:r>
            <a:r>
              <a:rPr lang="en-US" sz="1600">
                <a:solidFill>
                  <a:schemeClr val="tx1">
                    <a:tint val="75000"/>
                  </a:schemeClr>
                </a:solidFill>
              </a:rPr>
              <a:t>, and G. Sugihara, “Distinguishing time-delayed causal interactions using convergent cross mapping,” Sci Rep, vol. 5, no. 1, p. 14750, Dec. 2015,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2">
                  <a:extLst>
                    <a:ext uri="{A12FA001-AC4F-418D-AE19-62706E023703}">
                      <ahyp:hlinkClr xmlns:ahyp="http://schemas.microsoft.com/office/drawing/2018/hyperlinkcolor" val="tx"/>
                    </a:ext>
                  </a:extLst>
                </a:hlinkClick>
              </a:rPr>
              <a:t>10.1038/srep14750</a:t>
            </a:r>
            <a:r>
              <a:rPr lang="en-US" sz="1600">
                <a:solidFill>
                  <a:schemeClr val="tx1">
                    <a:tint val="75000"/>
                  </a:schemeClr>
                </a:solidFill>
              </a:rPr>
              <a:t>.</a:t>
            </a:r>
          </a:p>
        </p:txBody>
      </p:sp>
      <p:cxnSp>
        <p:nvCxnSpPr>
          <p:cNvPr id="16" name="Straight Connector 15">
            <a:extLst>
              <a:ext uri="{FF2B5EF4-FFF2-40B4-BE49-F238E27FC236}">
                <a16:creationId xmlns:a16="http://schemas.microsoft.com/office/drawing/2014/main" id="{3420DC40-AA5F-419F-3FCB-3C7CBC0CBEF5}"/>
              </a:ext>
            </a:extLst>
          </p:cNvPr>
          <p:cNvCxnSpPr/>
          <p:nvPr/>
        </p:nvCxnSpPr>
        <p:spPr>
          <a:xfrm>
            <a:off x="3947160" y="5575022"/>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0E0E27-D4B1-B436-A082-B819A6421026}"/>
              </a:ext>
            </a:extLst>
          </p:cNvPr>
          <p:cNvSpPr txBox="1"/>
          <p:nvPr/>
        </p:nvSpPr>
        <p:spPr>
          <a:xfrm>
            <a:off x="-57870" y="6296082"/>
            <a:ext cx="12053297" cy="584775"/>
          </a:xfrm>
          <a:prstGeom prst="rect">
            <a:avLst/>
          </a:prstGeom>
          <a:noFill/>
        </p:spPr>
        <p:txBody>
          <a:bodyPr wrap="square">
            <a:spAutoFit/>
          </a:bodyPr>
          <a:lstStyle/>
          <a:p>
            <a:pPr algn="ctr"/>
            <a:r>
              <a:rPr lang="en-US" sz="1600">
                <a:solidFill>
                  <a:schemeClr val="tx1">
                    <a:tint val="75000"/>
                  </a:schemeClr>
                </a:solidFill>
              </a:rPr>
              <a:t>A. C. Yang, C.-K. Peng, and N. E. Huang, “Causal decomposition in the mutual causation system,” Nat </a:t>
            </a:r>
            <a:r>
              <a:rPr lang="en-US" sz="1600" err="1">
                <a:solidFill>
                  <a:schemeClr val="tx1">
                    <a:tint val="75000"/>
                  </a:schemeClr>
                </a:solidFill>
              </a:rPr>
              <a:t>Commun</a:t>
            </a:r>
            <a:r>
              <a:rPr lang="en-US" sz="1600">
                <a:solidFill>
                  <a:schemeClr val="tx1">
                    <a:tint val="75000"/>
                  </a:schemeClr>
                </a:solidFill>
              </a:rPr>
              <a:t>, vol. 9, no. 1, p. 3378, Dec. 2018,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3">
                  <a:extLst>
                    <a:ext uri="{A12FA001-AC4F-418D-AE19-62706E023703}">
                      <ahyp:hlinkClr xmlns:ahyp="http://schemas.microsoft.com/office/drawing/2018/hyperlinkcolor" val="tx"/>
                    </a:ext>
                  </a:extLst>
                </a:hlinkClick>
              </a:rPr>
              <a:t>10.1038/s41467-018-05845-7</a:t>
            </a:r>
            <a:r>
              <a:rPr lang="en-US" sz="1600">
                <a:solidFill>
                  <a:schemeClr val="tx1">
                    <a:tint val="75000"/>
                  </a:schemeClr>
                </a:solidFill>
              </a:rPr>
              <a:t>.</a:t>
            </a:r>
          </a:p>
        </p:txBody>
      </p:sp>
    </p:spTree>
    <p:extLst>
      <p:ext uri="{BB962C8B-B14F-4D97-AF65-F5344CB8AC3E}">
        <p14:creationId xmlns:p14="http://schemas.microsoft.com/office/powerpoint/2010/main" val="322261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270163" y="1663956"/>
            <a:ext cx="3824063" cy="1200329"/>
          </a:xfrm>
          <a:prstGeom prst="rect">
            <a:avLst/>
          </a:prstGeom>
          <a:noFill/>
        </p:spPr>
        <p:txBody>
          <a:bodyPr wrap="square" rtlCol="0">
            <a:spAutoFit/>
          </a:bodyPr>
          <a:lstStyle/>
          <a:p>
            <a:r>
              <a:rPr lang="en-US" sz="2400"/>
              <a:t>Three particles: X, Y, Z</a:t>
            </a:r>
          </a:p>
          <a:p>
            <a:r>
              <a:rPr lang="en-US" sz="2400"/>
              <a:t>X is independent.</a:t>
            </a:r>
          </a:p>
          <a:p>
            <a:r>
              <a:rPr lang="en-US" sz="2400"/>
              <a:t>X-&gt;Y-&gt;Z</a:t>
            </a:r>
          </a:p>
        </p:txBody>
      </p:sp>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147732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p:txBody>
      </p:sp>
      <p:pic>
        <p:nvPicPr>
          <p:cNvPr id="4" name="Picture 3">
            <a:extLst>
              <a:ext uri="{FF2B5EF4-FFF2-40B4-BE49-F238E27FC236}">
                <a16:creationId xmlns:a16="http://schemas.microsoft.com/office/drawing/2014/main" id="{B5D8DD87-C513-DE24-F596-A91BBC17E1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774" y="723934"/>
            <a:ext cx="3964683" cy="2887856"/>
          </a:xfrm>
          <a:prstGeom prst="rect">
            <a:avLst/>
          </a:prstGeom>
        </p:spPr>
      </p:pic>
      <p:pic>
        <p:nvPicPr>
          <p:cNvPr id="9" name="Picture 8">
            <a:extLst>
              <a:ext uri="{FF2B5EF4-FFF2-40B4-BE49-F238E27FC236}">
                <a16:creationId xmlns:a16="http://schemas.microsoft.com/office/drawing/2014/main" id="{0DDE5414-B58C-25A2-568B-096B98A1C4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62459" y="756286"/>
            <a:ext cx="3992051" cy="2907791"/>
          </a:xfrm>
          <a:prstGeom prst="rect">
            <a:avLst/>
          </a:prstGeom>
        </p:spPr>
      </p:pic>
      <p:pic>
        <p:nvPicPr>
          <p:cNvPr id="11" name="Picture 10">
            <a:extLst>
              <a:ext uri="{FF2B5EF4-FFF2-40B4-BE49-F238E27FC236}">
                <a16:creationId xmlns:a16="http://schemas.microsoft.com/office/drawing/2014/main" id="{3864A3BC-D225-B114-6602-C4AFE7431A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9630" y="3611790"/>
            <a:ext cx="3992051" cy="2907791"/>
          </a:xfrm>
          <a:prstGeom prst="rect">
            <a:avLst/>
          </a:prstGeom>
        </p:spPr>
      </p:pic>
      <p:sp>
        <p:nvSpPr>
          <p:cNvPr id="16" name="TextBox 15">
            <a:extLst>
              <a:ext uri="{FF2B5EF4-FFF2-40B4-BE49-F238E27FC236}">
                <a16:creationId xmlns:a16="http://schemas.microsoft.com/office/drawing/2014/main" id="{D8A8BB1F-969F-96F4-F8BC-2B51D5A0980E}"/>
              </a:ext>
            </a:extLst>
          </p:cNvPr>
          <p:cNvSpPr txBox="1"/>
          <p:nvPr/>
        </p:nvSpPr>
        <p:spPr>
          <a:xfrm>
            <a:off x="5075585" y="1035501"/>
            <a:ext cx="1847429" cy="369332"/>
          </a:xfrm>
          <a:prstGeom prst="rect">
            <a:avLst/>
          </a:prstGeom>
          <a:noFill/>
        </p:spPr>
        <p:txBody>
          <a:bodyPr wrap="none" rtlCol="0">
            <a:spAutoFit/>
          </a:bodyPr>
          <a:lstStyle/>
          <a:p>
            <a:r>
              <a:rPr lang="en-US"/>
              <a:t>Subsampled (1/2)</a:t>
            </a:r>
          </a:p>
        </p:txBody>
      </p:sp>
    </p:spTree>
    <p:extLst>
      <p:ext uri="{BB962C8B-B14F-4D97-AF65-F5344CB8AC3E}">
        <p14:creationId xmlns:p14="http://schemas.microsoft.com/office/powerpoint/2010/main" val="3365704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7DE6A0BD-A41B-9202-01D5-B6DCCDC79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106" y="886895"/>
            <a:ext cx="3992054" cy="2907792"/>
          </a:xfrm>
          <a:prstGeom prst="rect">
            <a:avLst/>
          </a:prstGeom>
        </p:spPr>
      </p:pic>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normAutofit fontScale="90000"/>
          </a:bodyPr>
          <a:lstStyle/>
          <a:p>
            <a:r>
              <a:rPr lang="en-US"/>
              <a:t>Vicsek’s Model with agent hierarchy and coupling</a:t>
            </a:r>
          </a:p>
        </p:txBody>
      </p:sp>
      <p:sp>
        <p:nvSpPr>
          <p:cNvPr id="6" name="TextBox 5">
            <a:extLst>
              <a:ext uri="{FF2B5EF4-FFF2-40B4-BE49-F238E27FC236}">
                <a16:creationId xmlns:a16="http://schemas.microsoft.com/office/drawing/2014/main" id="{CC3BB1BB-111E-4720-9363-30473A8AF3BE}"/>
              </a:ext>
            </a:extLst>
          </p:cNvPr>
          <p:cNvSpPr txBox="1"/>
          <p:nvPr/>
        </p:nvSpPr>
        <p:spPr>
          <a:xfrm>
            <a:off x="8270163" y="1663956"/>
            <a:ext cx="3824063" cy="1200329"/>
          </a:xfrm>
          <a:prstGeom prst="rect">
            <a:avLst/>
          </a:prstGeom>
          <a:noFill/>
        </p:spPr>
        <p:txBody>
          <a:bodyPr wrap="square" rtlCol="0">
            <a:spAutoFit/>
          </a:bodyPr>
          <a:lstStyle/>
          <a:p>
            <a:r>
              <a:rPr lang="en-US" sz="2400"/>
              <a:t>Three particles: X, Y, Z</a:t>
            </a:r>
          </a:p>
          <a:p>
            <a:r>
              <a:rPr lang="en-US" sz="2400"/>
              <a:t>X is independent.</a:t>
            </a:r>
          </a:p>
          <a:p>
            <a:r>
              <a:rPr lang="en-US" sz="2400"/>
              <a:t>X-&gt;Y-&gt;Z</a:t>
            </a:r>
          </a:p>
        </p:txBody>
      </p:sp>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147732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p:txBody>
      </p:sp>
      <p:pic>
        <p:nvPicPr>
          <p:cNvPr id="7" name="Picture 6" descr="A picture containing chart&#10;&#10;Description automatically generated">
            <a:extLst>
              <a:ext uri="{FF2B5EF4-FFF2-40B4-BE49-F238E27FC236}">
                <a16:creationId xmlns:a16="http://schemas.microsoft.com/office/drawing/2014/main" id="{A16EAA70-9985-496A-F608-8CDD9DDB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60" y="849203"/>
            <a:ext cx="3992054" cy="2907792"/>
          </a:xfrm>
          <a:prstGeom prst="rect">
            <a:avLst/>
          </a:prstGeom>
        </p:spPr>
      </p:pic>
      <p:pic>
        <p:nvPicPr>
          <p:cNvPr id="13" name="Picture 12" descr="Chart&#10;&#10;Description automatically generated">
            <a:extLst>
              <a:ext uri="{FF2B5EF4-FFF2-40B4-BE49-F238E27FC236}">
                <a16:creationId xmlns:a16="http://schemas.microsoft.com/office/drawing/2014/main" id="{5E9A8B44-2CC3-E523-4B4D-59B69D77A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33" y="3794687"/>
            <a:ext cx="3992054" cy="290779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16B1CA-6319-C4F9-1F7E-036464DFC479}"/>
                  </a:ext>
                </a:extLst>
              </p:cNvPr>
              <p:cNvSpPr txBox="1"/>
              <p:nvPr/>
            </p:nvSpPr>
            <p:spPr>
              <a:xfrm>
                <a:off x="1518759" y="591712"/>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=0.1</m:t>
                      </m:r>
                    </m:oMath>
                  </m:oMathPara>
                </a14:m>
                <a:endParaRPr lang="en-US"/>
              </a:p>
            </p:txBody>
          </p:sp>
        </mc:Choice>
        <mc:Fallback xmlns="">
          <p:sp>
            <p:nvSpPr>
              <p:cNvPr id="14" name="TextBox 13">
                <a:extLst>
                  <a:ext uri="{FF2B5EF4-FFF2-40B4-BE49-F238E27FC236}">
                    <a16:creationId xmlns:a16="http://schemas.microsoft.com/office/drawing/2014/main" id="{5416B1CA-6319-C4F9-1F7E-036464DFC479}"/>
                  </a:ext>
                </a:extLst>
              </p:cNvPr>
              <p:cNvSpPr txBox="1">
                <a:spLocks noRot="1" noChangeAspect="1" noMove="1" noResize="1" noEditPoints="1" noAdjustHandles="1" noChangeArrowheads="1" noChangeShapeType="1" noTextEdit="1"/>
              </p:cNvSpPr>
              <p:nvPr/>
            </p:nvSpPr>
            <p:spPr>
              <a:xfrm>
                <a:off x="1518759" y="591712"/>
                <a:ext cx="95821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6A0AD-77EE-1614-EE10-ACF6982F9D2F}"/>
                  </a:ext>
                </a:extLst>
              </p:cNvPr>
              <p:cNvSpPr txBox="1"/>
              <p:nvPr/>
            </p:nvSpPr>
            <p:spPr>
              <a:xfrm>
                <a:off x="5995868" y="591712"/>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=0.5</m:t>
                      </m:r>
                    </m:oMath>
                  </m:oMathPara>
                </a14:m>
                <a:endParaRPr lang="en-US"/>
              </a:p>
            </p:txBody>
          </p:sp>
        </mc:Choice>
        <mc:Fallback xmlns="">
          <p:sp>
            <p:nvSpPr>
              <p:cNvPr id="17" name="TextBox 16">
                <a:extLst>
                  <a:ext uri="{FF2B5EF4-FFF2-40B4-BE49-F238E27FC236}">
                    <a16:creationId xmlns:a16="http://schemas.microsoft.com/office/drawing/2014/main" id="{E746A0AD-77EE-1614-EE10-ACF6982F9D2F}"/>
                  </a:ext>
                </a:extLst>
              </p:cNvPr>
              <p:cNvSpPr txBox="1">
                <a:spLocks noRot="1" noChangeAspect="1" noMove="1" noResize="1" noEditPoints="1" noAdjustHandles="1" noChangeArrowheads="1" noChangeShapeType="1" noTextEdit="1"/>
              </p:cNvSpPr>
              <p:nvPr/>
            </p:nvSpPr>
            <p:spPr>
              <a:xfrm>
                <a:off x="5995868" y="591712"/>
                <a:ext cx="95821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17DCA6-2AB6-4F0F-0F8A-47875945631B}"/>
                  </a:ext>
                </a:extLst>
              </p:cNvPr>
              <p:cNvSpPr txBox="1"/>
              <p:nvPr/>
            </p:nvSpPr>
            <p:spPr>
              <a:xfrm>
                <a:off x="3114645" y="3645156"/>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a:p>
            </p:txBody>
          </p:sp>
        </mc:Choice>
        <mc:Fallback xmlns="">
          <p:sp>
            <p:nvSpPr>
              <p:cNvPr id="18" name="TextBox 17">
                <a:extLst>
                  <a:ext uri="{FF2B5EF4-FFF2-40B4-BE49-F238E27FC236}">
                    <a16:creationId xmlns:a16="http://schemas.microsoft.com/office/drawing/2014/main" id="{DA17DCA6-2AB6-4F0F-0F8A-47875945631B}"/>
                  </a:ext>
                </a:extLst>
              </p:cNvPr>
              <p:cNvSpPr txBox="1">
                <a:spLocks noRot="1" noChangeAspect="1" noMove="1" noResize="1" noEditPoints="1" noAdjustHandles="1" noChangeArrowheads="1" noChangeShapeType="1" noTextEdit="1"/>
              </p:cNvSpPr>
              <p:nvPr/>
            </p:nvSpPr>
            <p:spPr>
              <a:xfrm>
                <a:off x="3114645" y="3645156"/>
                <a:ext cx="958211"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6775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E6A0BD-A41B-9202-01D5-B6DCCDC790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56106" y="886895"/>
            <a:ext cx="3992053" cy="2907792"/>
          </a:xfrm>
          <a:prstGeom prst="rect">
            <a:avLst/>
          </a:prstGeom>
        </p:spPr>
      </p:pic>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normAutofit fontScale="90000"/>
          </a:bodyPr>
          <a:lstStyle/>
          <a:p>
            <a:r>
              <a:rPr lang="en-US"/>
              <a:t>Vicsek’s Model with agent hierarchy and coupling</a:t>
            </a:r>
          </a:p>
        </p:txBody>
      </p:sp>
      <p:sp>
        <p:nvSpPr>
          <p:cNvPr id="6" name="TextBox 5">
            <a:extLst>
              <a:ext uri="{FF2B5EF4-FFF2-40B4-BE49-F238E27FC236}">
                <a16:creationId xmlns:a16="http://schemas.microsoft.com/office/drawing/2014/main" id="{CC3BB1BB-111E-4720-9363-30473A8AF3BE}"/>
              </a:ext>
            </a:extLst>
          </p:cNvPr>
          <p:cNvSpPr txBox="1"/>
          <p:nvPr/>
        </p:nvSpPr>
        <p:spPr>
          <a:xfrm>
            <a:off x="8270163" y="1663956"/>
            <a:ext cx="3824063" cy="1200329"/>
          </a:xfrm>
          <a:prstGeom prst="rect">
            <a:avLst/>
          </a:prstGeom>
          <a:noFill/>
        </p:spPr>
        <p:txBody>
          <a:bodyPr wrap="square" rtlCol="0">
            <a:spAutoFit/>
          </a:bodyPr>
          <a:lstStyle/>
          <a:p>
            <a:r>
              <a:rPr lang="en-US" sz="2400"/>
              <a:t>Three particles: X, Y, Z</a:t>
            </a:r>
          </a:p>
          <a:p>
            <a:r>
              <a:rPr lang="en-US" sz="2400"/>
              <a:t>X is independent.</a:t>
            </a:r>
          </a:p>
          <a:p>
            <a:r>
              <a:rPr lang="en-US" sz="2400"/>
              <a:t>X-&gt;Y-&gt;Z</a:t>
            </a:r>
          </a:p>
        </p:txBody>
      </p:sp>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147732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p:txBody>
      </p:sp>
      <p:pic>
        <p:nvPicPr>
          <p:cNvPr id="7" name="Picture 6">
            <a:extLst>
              <a:ext uri="{FF2B5EF4-FFF2-40B4-BE49-F238E27FC236}">
                <a16:creationId xmlns:a16="http://schemas.microsoft.com/office/drawing/2014/main" id="{A16EAA70-9985-496A-F608-8CDD9DDBD5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160" y="910279"/>
            <a:ext cx="3992054" cy="2785641"/>
          </a:xfrm>
          <a:prstGeom prst="rect">
            <a:avLst/>
          </a:prstGeom>
        </p:spPr>
      </p:pic>
      <p:pic>
        <p:nvPicPr>
          <p:cNvPr id="13" name="Picture 12">
            <a:extLst>
              <a:ext uri="{FF2B5EF4-FFF2-40B4-BE49-F238E27FC236}">
                <a16:creationId xmlns:a16="http://schemas.microsoft.com/office/drawing/2014/main" id="{5E9A8B44-2CC3-E523-4B4D-59B69D77A9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4133" y="3794687"/>
            <a:ext cx="3992053" cy="29077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769AF7-7147-00A4-9971-D18CF0AC6CA0}"/>
                  </a:ext>
                </a:extLst>
              </p:cNvPr>
              <p:cNvSpPr txBox="1"/>
              <p:nvPr/>
            </p:nvSpPr>
            <p:spPr>
              <a:xfrm>
                <a:off x="5995868" y="591712"/>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=0.5</m:t>
                      </m:r>
                    </m:oMath>
                  </m:oMathPara>
                </a14:m>
                <a:endParaRPr lang="en-US"/>
              </a:p>
            </p:txBody>
          </p:sp>
        </mc:Choice>
        <mc:Fallback xmlns="">
          <p:sp>
            <p:nvSpPr>
              <p:cNvPr id="9" name="TextBox 8">
                <a:extLst>
                  <a:ext uri="{FF2B5EF4-FFF2-40B4-BE49-F238E27FC236}">
                    <a16:creationId xmlns:a16="http://schemas.microsoft.com/office/drawing/2014/main" id="{42769AF7-7147-00A4-9971-D18CF0AC6CA0}"/>
                  </a:ext>
                </a:extLst>
              </p:cNvPr>
              <p:cNvSpPr txBox="1">
                <a:spLocks noRot="1" noChangeAspect="1" noMove="1" noResize="1" noEditPoints="1" noAdjustHandles="1" noChangeArrowheads="1" noChangeShapeType="1" noTextEdit="1"/>
              </p:cNvSpPr>
              <p:nvPr/>
            </p:nvSpPr>
            <p:spPr>
              <a:xfrm>
                <a:off x="5995868" y="591712"/>
                <a:ext cx="95821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DCB47C-F9FD-8118-B76A-808795292B5F}"/>
                  </a:ext>
                </a:extLst>
              </p:cNvPr>
              <p:cNvSpPr txBox="1"/>
              <p:nvPr/>
            </p:nvSpPr>
            <p:spPr>
              <a:xfrm>
                <a:off x="3140525" y="3632110"/>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a:p>
            </p:txBody>
          </p:sp>
        </mc:Choice>
        <mc:Fallback xmlns="">
          <p:sp>
            <p:nvSpPr>
              <p:cNvPr id="11" name="TextBox 10">
                <a:extLst>
                  <a:ext uri="{FF2B5EF4-FFF2-40B4-BE49-F238E27FC236}">
                    <a16:creationId xmlns:a16="http://schemas.microsoft.com/office/drawing/2014/main" id="{EADCB47C-F9FD-8118-B76A-808795292B5F}"/>
                  </a:ext>
                </a:extLst>
              </p:cNvPr>
              <p:cNvSpPr txBox="1">
                <a:spLocks noRot="1" noChangeAspect="1" noMove="1" noResize="1" noEditPoints="1" noAdjustHandles="1" noChangeArrowheads="1" noChangeShapeType="1" noTextEdit="1"/>
              </p:cNvSpPr>
              <p:nvPr/>
            </p:nvSpPr>
            <p:spPr>
              <a:xfrm>
                <a:off x="3140525" y="3632110"/>
                <a:ext cx="95821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72B6A5-1EF7-61F2-8143-3EE3A7E0057D}"/>
                  </a:ext>
                </a:extLst>
              </p:cNvPr>
              <p:cNvSpPr txBox="1"/>
              <p:nvPr/>
            </p:nvSpPr>
            <p:spPr>
              <a:xfrm>
                <a:off x="512027" y="658663"/>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=0.1</m:t>
                      </m:r>
                    </m:oMath>
                  </m:oMathPara>
                </a14:m>
                <a:endParaRPr lang="en-US"/>
              </a:p>
            </p:txBody>
          </p:sp>
        </mc:Choice>
        <mc:Fallback xmlns="">
          <p:sp>
            <p:nvSpPr>
              <p:cNvPr id="12" name="TextBox 11">
                <a:extLst>
                  <a:ext uri="{FF2B5EF4-FFF2-40B4-BE49-F238E27FC236}">
                    <a16:creationId xmlns:a16="http://schemas.microsoft.com/office/drawing/2014/main" id="{8F72B6A5-1EF7-61F2-8143-3EE3A7E0057D}"/>
                  </a:ext>
                </a:extLst>
              </p:cNvPr>
              <p:cNvSpPr txBox="1">
                <a:spLocks noRot="1" noChangeAspect="1" noMove="1" noResize="1" noEditPoints="1" noAdjustHandles="1" noChangeArrowheads="1" noChangeShapeType="1" noTextEdit="1"/>
              </p:cNvSpPr>
              <p:nvPr/>
            </p:nvSpPr>
            <p:spPr>
              <a:xfrm>
                <a:off x="512027" y="658663"/>
                <a:ext cx="958211"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3847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E301-5259-600D-2141-036D1352D84F}"/>
              </a:ext>
            </a:extLst>
          </p:cNvPr>
          <p:cNvSpPr>
            <a:spLocks noGrp="1"/>
          </p:cNvSpPr>
          <p:nvPr>
            <p:ph type="title"/>
          </p:nvPr>
        </p:nvSpPr>
        <p:spPr/>
        <p:txBody>
          <a:bodyPr/>
          <a:lstStyle/>
          <a:p>
            <a:r>
              <a:rPr lang="en-US"/>
              <a:t>Vicsek’s Model with agent hierarchy and coupling</a:t>
            </a:r>
          </a:p>
        </p:txBody>
      </p:sp>
      <p:pic>
        <p:nvPicPr>
          <p:cNvPr id="7" name="Picture 6" descr="Chart, line chart&#10;&#10;Description automatically generated">
            <a:extLst>
              <a:ext uri="{FF2B5EF4-FFF2-40B4-BE49-F238E27FC236}">
                <a16:creationId xmlns:a16="http://schemas.microsoft.com/office/drawing/2014/main" id="{13347811-2E09-8449-FF60-37FBFB14C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43" y="1907201"/>
            <a:ext cx="6088509" cy="4434840"/>
          </a:xfrm>
          <a:prstGeom prst="rect">
            <a:avLst/>
          </a:prstGeom>
        </p:spPr>
      </p:pic>
      <p:sp>
        <p:nvSpPr>
          <p:cNvPr id="8" name="TextBox 7">
            <a:extLst>
              <a:ext uri="{FF2B5EF4-FFF2-40B4-BE49-F238E27FC236}">
                <a16:creationId xmlns:a16="http://schemas.microsoft.com/office/drawing/2014/main" id="{911C72AA-5EF7-D2F2-B11D-4827AE0D8F43}"/>
              </a:ext>
            </a:extLst>
          </p:cNvPr>
          <p:cNvSpPr txBox="1"/>
          <p:nvPr/>
        </p:nvSpPr>
        <p:spPr>
          <a:xfrm>
            <a:off x="7658123" y="2026265"/>
            <a:ext cx="3824063" cy="1200329"/>
          </a:xfrm>
          <a:prstGeom prst="rect">
            <a:avLst/>
          </a:prstGeom>
          <a:noFill/>
        </p:spPr>
        <p:txBody>
          <a:bodyPr wrap="square" rtlCol="0">
            <a:spAutoFit/>
          </a:bodyPr>
          <a:lstStyle/>
          <a:p>
            <a:r>
              <a:rPr lang="en-US" sz="2400"/>
              <a:t>Three particles: X, Y, Z</a:t>
            </a:r>
          </a:p>
          <a:p>
            <a:r>
              <a:rPr lang="en-US" sz="2400"/>
              <a:t>X is independent.</a:t>
            </a:r>
          </a:p>
          <a:p>
            <a:r>
              <a:rPr lang="en-US" sz="2400"/>
              <a:t>X-&gt;Y-&gt;Z</a:t>
            </a:r>
          </a:p>
        </p:txBody>
      </p:sp>
      <p:sp>
        <p:nvSpPr>
          <p:cNvPr id="9" name="TextBox 8">
            <a:extLst>
              <a:ext uri="{FF2B5EF4-FFF2-40B4-BE49-F238E27FC236}">
                <a16:creationId xmlns:a16="http://schemas.microsoft.com/office/drawing/2014/main" id="{CA930FAE-11A8-3EA1-51D3-F1F71193CA5B}"/>
              </a:ext>
            </a:extLst>
          </p:cNvPr>
          <p:cNvSpPr txBox="1"/>
          <p:nvPr/>
        </p:nvSpPr>
        <p:spPr>
          <a:xfrm>
            <a:off x="7636120" y="3595502"/>
            <a:ext cx="3717680" cy="1200329"/>
          </a:xfrm>
          <a:prstGeom prst="rect">
            <a:avLst/>
          </a:prstGeom>
          <a:noFill/>
        </p:spPr>
        <p:txBody>
          <a:bodyPr wrap="square" rtlCol="0">
            <a:spAutoFit/>
          </a:bodyPr>
          <a:lstStyle/>
          <a:p>
            <a:pPr marL="285750" indent="-285750">
              <a:buFont typeface="Arial" panose="020B0604020202020204" pitchFamily="34" charset="0"/>
              <a:buChar char="•"/>
            </a:pPr>
            <a:r>
              <a:rPr lang="en-US"/>
              <a:t>Simulation time 400</a:t>
            </a:r>
          </a:p>
          <a:p>
            <a:pPr marL="285750" indent="-285750">
              <a:buFont typeface="Arial" panose="020B0604020202020204" pitchFamily="34" charset="0"/>
              <a:buChar char="•"/>
            </a:pPr>
            <a:r>
              <a:rPr lang="en-US"/>
              <a:t>Bin size sqrt(400)</a:t>
            </a:r>
          </a:p>
          <a:p>
            <a:pPr marL="285750" indent="-285750">
              <a:buFont typeface="Arial" panose="020B0604020202020204" pitchFamily="34" charset="0"/>
              <a:buChar char="•"/>
            </a:pPr>
            <a:r>
              <a:rPr lang="en-US"/>
              <a:t>Orientation of each particle is used as process</a:t>
            </a:r>
          </a:p>
        </p:txBody>
      </p:sp>
    </p:spTree>
    <p:extLst>
      <p:ext uri="{BB962C8B-B14F-4D97-AF65-F5344CB8AC3E}">
        <p14:creationId xmlns:p14="http://schemas.microsoft.com/office/powerpoint/2010/main" val="3426272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 of SEIS with Null model 16 weeks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43C4BA8-A711-C492-2CAF-4C89FEAE3CDB}"/>
                  </a:ext>
                </a:extLst>
              </p:cNvPr>
              <p:cNvSpPr txBox="1"/>
              <p:nvPr/>
            </p:nvSpPr>
            <p:spPr>
              <a:xfrm>
                <a:off x="8127234" y="2314210"/>
                <a:ext cx="225055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=0.75+</m:t>
                      </m:r>
                      <m:r>
                        <a:rPr lang="en-US" b="0" i="1" smtClean="0">
                          <a:latin typeface="Cambria Math" panose="02040503050406030204" pitchFamily="18" charset="0"/>
                        </a:rPr>
                        <m:t>𝜂</m:t>
                      </m:r>
                      <m:r>
                        <a:rPr lang="en-US" b="0" i="1" smtClean="0">
                          <a:latin typeface="Cambria Math" panose="02040503050406030204" pitchFamily="18" charset="0"/>
                        </a:rPr>
                        <m:t>(0,0.1)</m:t>
                      </m:r>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=0.125</m:t>
                      </m:r>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=0.33</m:t>
                      </m:r>
                    </m:oMath>
                  </m:oMathPara>
                </a14:m>
                <a:endParaRPr lang="en-US"/>
              </a:p>
            </p:txBody>
          </p:sp>
        </mc:Choice>
        <mc:Fallback xmlns="">
          <p:sp>
            <p:nvSpPr>
              <p:cNvPr id="26" name="TextBox 25">
                <a:extLst>
                  <a:ext uri="{FF2B5EF4-FFF2-40B4-BE49-F238E27FC236}">
                    <a16:creationId xmlns:a16="http://schemas.microsoft.com/office/drawing/2014/main" id="{443C4BA8-A711-C492-2CAF-4C89FEAE3CDB}"/>
                  </a:ext>
                </a:extLst>
              </p:cNvPr>
              <p:cNvSpPr txBox="1">
                <a:spLocks noRot="1" noChangeAspect="1" noMove="1" noResize="1" noEditPoints="1" noAdjustHandles="1" noChangeArrowheads="1" noChangeShapeType="1" noTextEdit="1"/>
              </p:cNvSpPr>
              <p:nvPr/>
            </p:nvSpPr>
            <p:spPr>
              <a:xfrm>
                <a:off x="8127234" y="2314210"/>
                <a:ext cx="2250552"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334D06-C4B3-02FA-830F-67ECF69FCEC3}"/>
                  </a:ext>
                </a:extLst>
              </p:cNvPr>
              <p:cNvSpPr txBox="1"/>
              <p:nvPr/>
            </p:nvSpPr>
            <p:spPr>
              <a:xfrm>
                <a:off x="9252510"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13" name="TextBox 12">
                <a:extLst>
                  <a:ext uri="{FF2B5EF4-FFF2-40B4-BE49-F238E27FC236}">
                    <a16:creationId xmlns:a16="http://schemas.microsoft.com/office/drawing/2014/main" id="{D4334D06-C4B3-02FA-830F-67ECF69FCEC3}"/>
                  </a:ext>
                </a:extLst>
              </p:cNvPr>
              <p:cNvSpPr txBox="1">
                <a:spLocks noRot="1" noChangeAspect="1" noMove="1" noResize="1" noEditPoints="1" noAdjustHandles="1" noChangeArrowheads="1" noChangeShapeType="1" noTextEdit="1"/>
              </p:cNvSpPr>
              <p:nvPr/>
            </p:nvSpPr>
            <p:spPr>
              <a:xfrm>
                <a:off x="9252510" y="996946"/>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D8F64-F36A-FBA7-993A-E680AD1A6C32}"/>
                  </a:ext>
                </a:extLst>
              </p:cNvPr>
              <p:cNvSpPr txBox="1"/>
              <p:nvPr/>
            </p:nvSpPr>
            <p:spPr>
              <a:xfrm>
                <a:off x="8331665"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5" name="TextBox 14">
                <a:extLst>
                  <a:ext uri="{FF2B5EF4-FFF2-40B4-BE49-F238E27FC236}">
                    <a16:creationId xmlns:a16="http://schemas.microsoft.com/office/drawing/2014/main" id="{D7BD8F64-F36A-FBA7-993A-E680AD1A6C32}"/>
                  </a:ext>
                </a:extLst>
              </p:cNvPr>
              <p:cNvSpPr txBox="1">
                <a:spLocks noRot="1" noChangeAspect="1" noMove="1" noResize="1" noEditPoints="1" noAdjustHandles="1" noChangeArrowheads="1" noChangeShapeType="1" noTextEdit="1"/>
              </p:cNvSpPr>
              <p:nvPr/>
            </p:nvSpPr>
            <p:spPr>
              <a:xfrm>
                <a:off x="8331665" y="1370093"/>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39D75B-0D32-32AF-A6DC-DABE1D3E677F}"/>
                  </a:ext>
                </a:extLst>
              </p:cNvPr>
              <p:cNvSpPr txBox="1"/>
              <p:nvPr/>
            </p:nvSpPr>
            <p:spPr>
              <a:xfrm>
                <a:off x="9511364"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6" name="TextBox 15">
                <a:extLst>
                  <a:ext uri="{FF2B5EF4-FFF2-40B4-BE49-F238E27FC236}">
                    <a16:creationId xmlns:a16="http://schemas.microsoft.com/office/drawing/2014/main" id="{AD39D75B-0D32-32AF-A6DC-DABE1D3E677F}"/>
                  </a:ext>
                </a:extLst>
              </p:cNvPr>
              <p:cNvSpPr txBox="1">
                <a:spLocks noRot="1" noChangeAspect="1" noMove="1" noResize="1" noEditPoints="1" noAdjustHandles="1" noChangeArrowheads="1" noChangeShapeType="1" noTextEdit="1"/>
              </p:cNvSpPr>
              <p:nvPr/>
            </p:nvSpPr>
            <p:spPr>
              <a:xfrm>
                <a:off x="9511364" y="1805035"/>
                <a:ext cx="390876" cy="369332"/>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13AEBB7-9777-C941-8FCF-C2EBC6732B7D}"/>
              </a:ext>
            </a:extLst>
          </p:cNvPr>
          <p:cNvCxnSpPr>
            <a:cxnSpLocks/>
          </p:cNvCxnSpPr>
          <p:nvPr/>
        </p:nvCxnSpPr>
        <p:spPr>
          <a:xfrm flipV="1">
            <a:off x="8672181"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DDE393-6BEC-9909-DB92-F5D282412119}"/>
                  </a:ext>
                </a:extLst>
              </p:cNvPr>
              <p:cNvSpPr txBox="1"/>
              <p:nvPr/>
            </p:nvSpPr>
            <p:spPr>
              <a:xfrm>
                <a:off x="8495960" y="918000"/>
                <a:ext cx="616259" cy="369332"/>
              </a:xfrm>
              <a:prstGeom prst="rect">
                <a:avLst/>
              </a:prstGeom>
              <a:noFill/>
            </p:spPr>
            <p:txBody>
              <a:bodyPr wrap="none" rtlCol="0">
                <a:spAutoFit/>
              </a:bodyPr>
              <a:lstStyle/>
              <a:p>
                <a:r>
                  <a:rPr lang="en-US" b="0"/>
                  <a:t>-</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a14:m>
                <a:endParaRPr lang="en-US"/>
              </a:p>
            </p:txBody>
          </p:sp>
        </mc:Choice>
        <mc:Fallback xmlns="">
          <p:sp>
            <p:nvSpPr>
              <p:cNvPr id="18" name="TextBox 17">
                <a:extLst>
                  <a:ext uri="{FF2B5EF4-FFF2-40B4-BE49-F238E27FC236}">
                    <a16:creationId xmlns:a16="http://schemas.microsoft.com/office/drawing/2014/main" id="{0FDDE393-6BEC-9909-DB92-F5D282412119}"/>
                  </a:ext>
                </a:extLst>
              </p:cNvPr>
              <p:cNvSpPr txBox="1">
                <a:spLocks noRot="1" noChangeAspect="1" noMove="1" noResize="1" noEditPoints="1" noAdjustHandles="1" noChangeArrowheads="1" noChangeShapeType="1" noTextEdit="1"/>
              </p:cNvSpPr>
              <p:nvPr/>
            </p:nvSpPr>
            <p:spPr>
              <a:xfrm>
                <a:off x="8495960" y="918000"/>
                <a:ext cx="616259" cy="369332"/>
              </a:xfrm>
              <a:prstGeom prst="rect">
                <a:avLst/>
              </a:prstGeom>
              <a:blipFill>
                <a:blip r:embed="rId6"/>
                <a:stretch>
                  <a:fillRect l="-8911" t="-10000" b="-26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D726FC6-0F55-3E00-E2C2-31E18974AFF2}"/>
              </a:ext>
            </a:extLst>
          </p:cNvPr>
          <p:cNvCxnSpPr>
            <a:cxnSpLocks/>
            <a:stCxn id="13" idx="2"/>
            <a:endCxn id="16" idx="0"/>
          </p:cNvCxnSpPr>
          <p:nvPr/>
        </p:nvCxnSpPr>
        <p:spPr>
          <a:xfrm>
            <a:off x="9434451"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E2C57A-400D-A9E0-67C7-1CF8E3EA78E1}"/>
                  </a:ext>
                </a:extLst>
              </p:cNvPr>
              <p:cNvSpPr txBox="1"/>
              <p:nvPr/>
            </p:nvSpPr>
            <p:spPr>
              <a:xfrm>
                <a:off x="9655962"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1" name="TextBox 20">
                <a:extLst>
                  <a:ext uri="{FF2B5EF4-FFF2-40B4-BE49-F238E27FC236}">
                    <a16:creationId xmlns:a16="http://schemas.microsoft.com/office/drawing/2014/main" id="{5FE2C57A-400D-A9E0-67C7-1CF8E3EA78E1}"/>
                  </a:ext>
                </a:extLst>
              </p:cNvPr>
              <p:cNvSpPr txBox="1">
                <a:spLocks noRot="1" noChangeAspect="1" noMove="1" noResize="1" noEditPoints="1" noAdjustHandles="1" noChangeArrowheads="1" noChangeShapeType="1" noTextEdit="1"/>
              </p:cNvSpPr>
              <p:nvPr/>
            </p:nvSpPr>
            <p:spPr>
              <a:xfrm>
                <a:off x="9655962" y="1277070"/>
                <a:ext cx="38401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B52E42-D08E-3E4B-D59C-3D75172F0A05}"/>
                  </a:ext>
                </a:extLst>
              </p:cNvPr>
              <p:cNvSpPr txBox="1"/>
              <p:nvPr/>
            </p:nvSpPr>
            <p:spPr>
              <a:xfrm>
                <a:off x="8796254"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22" name="TextBox 21">
                <a:extLst>
                  <a:ext uri="{FF2B5EF4-FFF2-40B4-BE49-F238E27FC236}">
                    <a16:creationId xmlns:a16="http://schemas.microsoft.com/office/drawing/2014/main" id="{F6B52E42-D08E-3E4B-D59C-3D75172F0A05}"/>
                  </a:ext>
                </a:extLst>
              </p:cNvPr>
              <p:cNvSpPr txBox="1">
                <a:spLocks noRot="1" noChangeAspect="1" noMove="1" noResize="1" noEditPoints="1" noAdjustHandles="1" noChangeArrowheads="1" noChangeShapeType="1" noTextEdit="1"/>
              </p:cNvSpPr>
              <p:nvPr/>
            </p:nvSpPr>
            <p:spPr>
              <a:xfrm>
                <a:off x="8796254" y="1506451"/>
                <a:ext cx="343363" cy="369332"/>
              </a:xfrm>
              <a:prstGeom prst="rect">
                <a:avLst/>
              </a:prstGeom>
              <a:blipFill>
                <a:blip r:embed="rId8"/>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67467851-D9AC-5D6C-9F4E-0E6273297885}"/>
              </a:ext>
            </a:extLst>
          </p:cNvPr>
          <p:cNvCxnSpPr/>
          <p:nvPr/>
        </p:nvCxnSpPr>
        <p:spPr>
          <a:xfrm>
            <a:off x="8609640"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2DF3633-B941-ADAE-126B-D1EF6A067A63}"/>
              </a:ext>
            </a:extLst>
          </p:cNvPr>
          <p:cNvCxnSpPr>
            <a:cxnSpLocks/>
          </p:cNvCxnSpPr>
          <p:nvPr/>
        </p:nvCxnSpPr>
        <p:spPr>
          <a:xfrm flipH="1" flipV="1">
            <a:off x="8672181"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A232DE-618A-8230-89A0-B61E7151C0A2}"/>
                  </a:ext>
                </a:extLst>
              </p:cNvPr>
              <p:cNvSpPr txBox="1"/>
              <p:nvPr/>
            </p:nvSpPr>
            <p:spPr>
              <a:xfrm>
                <a:off x="8747413"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8" name="TextBox 27">
                <a:extLst>
                  <a:ext uri="{FF2B5EF4-FFF2-40B4-BE49-F238E27FC236}">
                    <a16:creationId xmlns:a16="http://schemas.microsoft.com/office/drawing/2014/main" id="{0AA232DE-618A-8230-89A0-B61E7151C0A2}"/>
                  </a:ext>
                </a:extLst>
              </p:cNvPr>
              <p:cNvSpPr txBox="1">
                <a:spLocks noRot="1" noChangeAspect="1" noMove="1" noResize="1" noEditPoints="1" noAdjustHandles="1" noChangeArrowheads="1" noChangeShapeType="1" noTextEdit="1"/>
              </p:cNvSpPr>
              <p:nvPr/>
            </p:nvSpPr>
            <p:spPr>
              <a:xfrm>
                <a:off x="8747413" y="1935046"/>
                <a:ext cx="384016" cy="369332"/>
              </a:xfrm>
              <a:prstGeom prst="rect">
                <a:avLst/>
              </a:prstGeom>
              <a:blipFill>
                <a:blip r:embed="rId9"/>
                <a:stretch>
                  <a:fillRect b="-1311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4CAC7CE-FCEC-AA29-01C0-0A5DB720269C}"/>
              </a:ext>
            </a:extLst>
          </p:cNvPr>
          <p:cNvSpPr txBox="1"/>
          <p:nvPr/>
        </p:nvSpPr>
        <p:spPr>
          <a:xfrm>
            <a:off x="7989130" y="3178711"/>
            <a:ext cx="3636814" cy="1477328"/>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16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9F42338-F8D1-2B84-25F6-2F21405A221A}"/>
                  </a:ext>
                </a:extLst>
              </p:cNvPr>
              <p:cNvSpPr txBox="1"/>
              <p:nvPr/>
            </p:nvSpPr>
            <p:spPr>
              <a:xfrm>
                <a:off x="7998107" y="4677326"/>
                <a:ext cx="3812613" cy="923330"/>
              </a:xfrm>
              <a:prstGeom prst="rect">
                <a:avLst/>
              </a:prstGeom>
              <a:noFill/>
            </p:spPr>
            <p:txBody>
              <a:bodyPr wrap="square" rtlCol="0">
                <a:spAutoFit/>
              </a:bodyPr>
              <a:lstStyle/>
              <a:p>
                <a:pPr marL="285750" indent="-285750">
                  <a:buFont typeface="Arial" panose="020B0604020202020204" pitchFamily="34" charset="0"/>
                  <a:buChar char="•"/>
                </a:pPr>
                <a:r>
                  <a:rPr lang="en-US"/>
                  <a:t>Suppressing the coupling parameters may show directionality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&gt;</m:t>
                    </m:r>
                    <m:r>
                      <a:rPr lang="en-US" b="0" i="1" smtClean="0">
                        <a:latin typeface="Cambria Math" panose="02040503050406030204" pitchFamily="18" charset="0"/>
                      </a:rPr>
                      <m:t>𝜖</m:t>
                    </m:r>
                    <m:r>
                      <a:rPr lang="en-US" b="0" i="1" smtClean="0">
                        <a:latin typeface="Cambria Math" panose="02040503050406030204" pitchFamily="18" charset="0"/>
                      </a:rPr>
                      <m:t>&gt;</m:t>
                    </m:r>
                    <m:r>
                      <a:rPr lang="en-US" b="0" i="1" smtClean="0">
                        <a:latin typeface="Cambria Math" panose="02040503050406030204" pitchFamily="18" charset="0"/>
                      </a:rPr>
                      <m:t>𝛾</m:t>
                    </m:r>
                  </m:oMath>
                </a14:m>
                <a:endParaRPr lang="en-US"/>
              </a:p>
            </p:txBody>
          </p:sp>
        </mc:Choice>
        <mc:Fallback xmlns="">
          <p:sp>
            <p:nvSpPr>
              <p:cNvPr id="27" name="TextBox 26">
                <a:extLst>
                  <a:ext uri="{FF2B5EF4-FFF2-40B4-BE49-F238E27FC236}">
                    <a16:creationId xmlns:a16="http://schemas.microsoft.com/office/drawing/2014/main" id="{F9F42338-F8D1-2B84-25F6-2F21405A221A}"/>
                  </a:ext>
                </a:extLst>
              </p:cNvPr>
              <p:cNvSpPr txBox="1">
                <a:spLocks noRot="1" noChangeAspect="1" noMove="1" noResize="1" noEditPoints="1" noAdjustHandles="1" noChangeArrowheads="1" noChangeShapeType="1" noTextEdit="1"/>
              </p:cNvSpPr>
              <p:nvPr/>
            </p:nvSpPr>
            <p:spPr>
              <a:xfrm>
                <a:off x="7998107" y="4677326"/>
                <a:ext cx="3812613" cy="923330"/>
              </a:xfrm>
              <a:prstGeom prst="rect">
                <a:avLst/>
              </a:prstGeom>
              <a:blipFill>
                <a:blip r:embed="rId10"/>
                <a:stretch>
                  <a:fillRect l="-960" t="-3289" r="-2240" b="-6579"/>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6CE6FAC2-FFB4-FAA5-B282-808380F026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095" y="945698"/>
            <a:ext cx="7395252" cy="5447453"/>
          </a:xfrm>
          <a:prstGeom prst="rect">
            <a:avLst/>
          </a:prstGeom>
        </p:spPr>
      </p:pic>
    </p:spTree>
    <p:extLst>
      <p:ext uri="{BB962C8B-B14F-4D97-AF65-F5344CB8AC3E}">
        <p14:creationId xmlns:p14="http://schemas.microsoft.com/office/powerpoint/2010/main" val="2508011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DF99C3-EDA2-92F1-B6C8-E7AA2F3411E6}"/>
              </a:ext>
            </a:extLst>
          </p:cNvPr>
          <p:cNvGrpSpPr/>
          <p:nvPr/>
        </p:nvGrpSpPr>
        <p:grpSpPr>
          <a:xfrm>
            <a:off x="0" y="0"/>
            <a:ext cx="12192000" cy="6857999"/>
            <a:chOff x="0" y="0"/>
            <a:chExt cx="12192000" cy="6857999"/>
          </a:xfrm>
        </p:grpSpPr>
        <p:pic>
          <p:nvPicPr>
            <p:cNvPr id="5" name="Picture 4" descr="Chart&#10;&#10;Description automatically generated">
              <a:extLst>
                <a:ext uri="{FF2B5EF4-FFF2-40B4-BE49-F238E27FC236}">
                  <a16:creationId xmlns:a16="http://schemas.microsoft.com/office/drawing/2014/main" id="{14B9211B-A9AD-C56D-229E-B24B81BA3976}"/>
                </a:ext>
              </a:extLst>
            </p:cNvPr>
            <p:cNvPicPr>
              <a:picLocks noChangeAspect="1"/>
            </p:cNvPicPr>
            <p:nvPr/>
          </p:nvPicPr>
          <p:blipFill rotWithShape="1">
            <a:blip r:embed="rId2">
              <a:extLst>
                <a:ext uri="{28A0092B-C50C-407E-A947-70E740481C1C}">
                  <a14:useLocalDpi xmlns:a14="http://schemas.microsoft.com/office/drawing/2010/main" val="0"/>
                </a:ext>
              </a:extLst>
            </a:blip>
            <a:srcRect t="23613" b="19843"/>
            <a:stretch/>
          </p:blipFill>
          <p:spPr>
            <a:xfrm>
              <a:off x="0" y="3428999"/>
              <a:ext cx="12192000" cy="3429000"/>
            </a:xfrm>
            <a:prstGeom prst="rect">
              <a:avLst/>
            </a:prstGeom>
            <a:ln w="38100">
              <a:noFill/>
            </a:ln>
          </p:spPr>
        </p:pic>
        <p:pic>
          <p:nvPicPr>
            <p:cNvPr id="6" name="Picture 5" descr="Chart&#10;&#10;Description automatically generated">
              <a:extLst>
                <a:ext uri="{FF2B5EF4-FFF2-40B4-BE49-F238E27FC236}">
                  <a16:creationId xmlns:a16="http://schemas.microsoft.com/office/drawing/2014/main" id="{D4580619-0AF4-6C1D-E256-248409E6628E}"/>
                </a:ext>
              </a:extLst>
            </p:cNvPr>
            <p:cNvPicPr>
              <a:picLocks noChangeAspect="1"/>
            </p:cNvPicPr>
            <p:nvPr/>
          </p:nvPicPr>
          <p:blipFill rotWithShape="1">
            <a:blip r:embed="rId3">
              <a:extLst>
                <a:ext uri="{28A0092B-C50C-407E-A947-70E740481C1C}">
                  <a14:useLocalDpi xmlns:a14="http://schemas.microsoft.com/office/drawing/2010/main" val="0"/>
                </a:ext>
              </a:extLst>
            </a:blip>
            <a:srcRect t="23613" b="19843"/>
            <a:stretch/>
          </p:blipFill>
          <p:spPr>
            <a:xfrm>
              <a:off x="0" y="0"/>
              <a:ext cx="12192000" cy="3429000"/>
            </a:xfrm>
            <a:prstGeom prst="rect">
              <a:avLst/>
            </a:prstGeom>
            <a:ln w="38100">
              <a:noFill/>
            </a:ln>
          </p:spPr>
        </p:pic>
      </p:grpSp>
    </p:spTree>
    <p:extLst>
      <p:ext uri="{BB962C8B-B14F-4D97-AF65-F5344CB8AC3E}">
        <p14:creationId xmlns:p14="http://schemas.microsoft.com/office/powerpoint/2010/main" val="310105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TE application to Lotka Volterra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7913C2-F219-4192-972E-D99BF60EE32F}"/>
                  </a:ext>
                </a:extLst>
              </p:cNvPr>
              <p:cNvSpPr txBox="1"/>
              <p:nvPr/>
            </p:nvSpPr>
            <p:spPr>
              <a:xfrm>
                <a:off x="529867" y="1364014"/>
                <a:ext cx="2791303" cy="771878"/>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47913C2-F219-4192-972E-D99BF60EE32F}"/>
                  </a:ext>
                </a:extLst>
              </p:cNvPr>
              <p:cNvSpPr txBox="1">
                <a:spLocks noRot="1" noChangeAspect="1" noMove="1" noResize="1" noEditPoints="1" noAdjustHandles="1" noChangeArrowheads="1" noChangeShapeType="1" noTextEdit="1"/>
              </p:cNvSpPr>
              <p:nvPr/>
            </p:nvSpPr>
            <p:spPr>
              <a:xfrm>
                <a:off x="529867" y="1364014"/>
                <a:ext cx="2791303" cy="771878"/>
              </a:xfrm>
              <a:prstGeom prst="rect">
                <a:avLst/>
              </a:prstGeom>
              <a:blipFill>
                <a:blip r:embed="rId2"/>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360532" y="4991033"/>
                <a:ext cx="4568045" cy="1600438"/>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𝐻</m:t>
                    </m:r>
                  </m:oMath>
                </a14:m>
                <a:r>
                  <a:rPr lang="en-US" sz="1600"/>
                  <a:t>= Population of prey, initial value = 0.5</a:t>
                </a:r>
              </a:p>
              <a:p>
                <a14:m>
                  <m:oMath xmlns:m="http://schemas.openxmlformats.org/officeDocument/2006/math">
                    <m:r>
                      <a:rPr lang="en-US" sz="1600" b="0" i="1" smtClean="0">
                        <a:latin typeface="Cambria Math" panose="02040503050406030204" pitchFamily="18" charset="0"/>
                      </a:rPr>
                      <m:t>𝑃</m:t>
                    </m:r>
                  </m:oMath>
                </a14:m>
                <a:r>
                  <a:rPr lang="en-US" sz="1600"/>
                  <a:t> = Population of predator, initial value = 0.9</a:t>
                </a:r>
              </a:p>
              <a:p>
                <a14:m>
                  <m:oMath xmlns:m="http://schemas.openxmlformats.org/officeDocument/2006/math">
                    <m:r>
                      <a:rPr lang="en-US" sz="1600" b="0" i="1" smtClean="0">
                        <a:latin typeface="Cambria Math" panose="02040503050406030204" pitchFamily="18" charset="0"/>
                      </a:rPr>
                      <m:t>𝑏</m:t>
                    </m:r>
                  </m:oMath>
                </a14:m>
                <a:r>
                  <a:rPr lang="en-US" sz="1600"/>
                  <a:t>= prey birth rate, 0.05</a:t>
                </a:r>
              </a:p>
              <a:p>
                <a14:m>
                  <m:oMath xmlns:m="http://schemas.openxmlformats.org/officeDocument/2006/math">
                    <m:r>
                      <a:rPr lang="en-US" sz="1600" b="0" i="1" smtClean="0">
                        <a:latin typeface="Cambria Math" panose="02040503050406030204" pitchFamily="18" charset="0"/>
                      </a:rPr>
                      <m:t>𝑠</m:t>
                    </m:r>
                  </m:oMath>
                </a14:m>
                <a:r>
                  <a:rPr lang="en-US" sz="1600"/>
                  <a:t>= predator search efficiency, </a:t>
                </a:r>
                <a14:m>
                  <m:oMath xmlns:m="http://schemas.openxmlformats.org/officeDocument/2006/math">
                    <m:r>
                      <a:rPr lang="en-US" sz="1600" b="0" i="1" smtClean="0">
                        <a:latin typeface="Cambria Math" panose="02040503050406030204" pitchFamily="18" charset="0"/>
                      </a:rPr>
                      <m:t>0.</m:t>
                    </m:r>
                    <m:r>
                      <a:rPr lang="en-US" sz="1600" b="0" i="0" smtClean="0">
                        <a:latin typeface="Cambria Math" panose="02040503050406030204" pitchFamily="18" charset="0"/>
                      </a:rPr>
                      <m:t>1</m:t>
                    </m:r>
                  </m:oMath>
                </a14:m>
                <a:endParaRPr lang="en-US" sz="1600"/>
              </a:p>
              <a:p>
                <a14:m>
                  <m:oMath xmlns:m="http://schemas.openxmlformats.org/officeDocument/2006/math">
                    <m:r>
                      <a:rPr lang="en-US" sz="1600" b="0" i="1" smtClean="0">
                        <a:latin typeface="Cambria Math" panose="02040503050406030204" pitchFamily="18" charset="0"/>
                      </a:rPr>
                      <m:t>𝑒</m:t>
                    </m:r>
                  </m:oMath>
                </a14:m>
                <a:r>
                  <a:rPr lang="en-US" sz="1600"/>
                  <a:t>= predator efficiency in converting prey to food, 0.1</a:t>
                </a:r>
              </a:p>
              <a:p>
                <a14:m>
                  <m:oMath xmlns:m="http://schemas.openxmlformats.org/officeDocument/2006/math">
                    <m:r>
                      <a:rPr lang="en-US" sz="1600" b="0" i="1" smtClean="0">
                        <a:latin typeface="Cambria Math" panose="02040503050406030204" pitchFamily="18" charset="0"/>
                      </a:rPr>
                      <m:t>𝑑</m:t>
                    </m:r>
                  </m:oMath>
                </a14:m>
                <a:r>
                  <a:rPr lang="en-US" sz="1600"/>
                  <a:t>= predator death rate, 0.01</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360532" y="4991033"/>
                <a:ext cx="4568045" cy="1600438"/>
              </a:xfrm>
              <a:prstGeom prst="rect">
                <a:avLst/>
              </a:prstGeom>
              <a:blipFill>
                <a:blip r:embed="rId3"/>
                <a:stretch>
                  <a:fillRect t="-1145" b="-2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83341" y="2135892"/>
                <a:ext cx="5638961" cy="2883482"/>
              </a:xfrm>
              <a:prstGeom prst="rect">
                <a:avLst/>
              </a:prstGeom>
              <a:noFill/>
            </p:spPr>
            <p:txBody>
              <a:bodyPr wrap="square" rtlCol="0">
                <a:spAutoFit/>
              </a:bodyPr>
              <a:lstStyle/>
              <a:p>
                <a:pPr marL="285750" indent="-285750">
                  <a:buFont typeface="Arial" panose="020B0604020202020204" pitchFamily="34" charset="0"/>
                  <a:buChar char="•"/>
                </a:pPr>
                <a:r>
                  <a:rPr lang="en-US" sz="1600"/>
                  <a:t>2 years of simulation time.</a:t>
                </a:r>
              </a:p>
              <a:p>
                <a:pPr marL="285750" indent="-285750">
                  <a:buFont typeface="Arial" panose="020B0604020202020204" pitchFamily="34" charset="0"/>
                  <a:buChar char="•"/>
                </a:pPr>
                <a:r>
                  <a:rPr lang="en-US" sz="1600"/>
                  <a:t>Time step of 1 day is used.</a:t>
                </a:r>
              </a:p>
              <a:p>
                <a:pPr marL="285750" indent="-285750">
                  <a:buFont typeface="Arial" panose="020B0604020202020204" pitchFamily="34" charset="0"/>
                  <a:buChar char="•"/>
                </a:pPr>
                <a:r>
                  <a:rPr lang="en-US" sz="1600"/>
                  <a:t>Transfer Entropy is calculated over a 2,3 and 4-week sliding window. </a:t>
                </a:r>
              </a:p>
              <a:p>
                <a:pPr marL="285750" indent="-285750">
                  <a:buFont typeface="Arial" panose="020B0604020202020204" pitchFamily="34" charset="0"/>
                  <a:buChar char="•"/>
                </a:pPr>
                <a:r>
                  <a:rPr lang="en-US" sz="160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a:t>)</a:t>
                </a:r>
              </a:p>
              <a:p>
                <a:pPr marL="285750" indent="-285750">
                  <a:buFont typeface="Arial" panose="020B0604020202020204" pitchFamily="34" charset="0"/>
                  <a:buChar char="•"/>
                </a:pPr>
                <a:r>
                  <a:rPr lang="en-US" sz="1600"/>
                  <a:t>Total 20 simulations</a:t>
                </a:r>
              </a:p>
              <a:p>
                <a:pPr marL="285750" indent="-285750">
                  <a:buFont typeface="Arial" panose="020B0604020202020204" pitchFamily="34" charset="0"/>
                  <a:buChar char="•"/>
                </a:pPr>
                <a:r>
                  <a:rPr lang="en-US" sz="1600"/>
                  <a:t>Mean net transfer entropy was calculated over 20 simulations.</a:t>
                </a:r>
              </a:p>
              <a:p>
                <a:pPr marL="285750" indent="-285750">
                  <a:buFont typeface="Arial" panose="020B0604020202020204" pitchFamily="34" charset="0"/>
                  <a:buChar char="•"/>
                </a:pPr>
                <a:r>
                  <a:rPr lang="en-US" sz="1600"/>
                  <a:t>The data was de-trended before TE calculation</a:t>
                </a:r>
              </a:p>
              <a:p>
                <a:pPr marL="285750" indent="-285750">
                  <a:buFont typeface="Arial" panose="020B0604020202020204" pitchFamily="34" charset="0"/>
                  <a:buChar char="•"/>
                </a:pPr>
                <a:r>
                  <a:rPr lang="en-US" sz="1600"/>
                  <a:t>Using Euler–Maruyama method integration, </a:t>
                </a:r>
                <a14:m>
                  <m:oMath xmlns:m="http://schemas.openxmlformats.org/officeDocument/2006/math">
                    <m:r>
                      <a:rPr lang="en-US" sz="1600" b="0" i="1" smtClean="0">
                        <a:latin typeface="Cambria Math" panose="02040503050406030204" pitchFamily="18" charset="0"/>
                      </a:rPr>
                      <m:t>𝑑𝑡</m:t>
                    </m:r>
                    <m:r>
                      <a:rPr lang="en-US" sz="1600" b="0" i="1" smtClean="0">
                        <a:latin typeface="Cambria Math" panose="02040503050406030204" pitchFamily="18" charset="0"/>
                      </a:rPr>
                      <m:t>=0.025 </m:t>
                    </m:r>
                    <m:r>
                      <a:rPr lang="en-US" sz="1600" b="0" i="1" smtClean="0">
                        <a:latin typeface="Cambria Math" panose="02040503050406030204" pitchFamily="18" charset="0"/>
                      </a:rPr>
                      <m:t>𝑑𝑎𝑦𝑠</m:t>
                    </m:r>
                  </m:oMath>
                </a14:m>
                <a:endParaRPr lang="en-US" sz="1600"/>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𝐻</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𝑃</m:t>
                        </m:r>
                      </m:sub>
                    </m:sSub>
                    <m:r>
                      <a:rPr lang="en-US" sz="1600" b="0" i="1" smtClean="0">
                        <a:solidFill>
                          <a:schemeClr val="tx1"/>
                        </a:solidFill>
                        <a:latin typeface="Cambria Math" panose="02040503050406030204" pitchFamily="18" charset="0"/>
                      </a:rPr>
                      <m:t> ~ </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(0,0.008)</m:t>
                    </m:r>
                  </m:oMath>
                </a14:m>
                <a:r>
                  <a:rPr lang="en-US" sz="1600">
                    <a:solidFill>
                      <a:schemeClr val="tx1"/>
                    </a:solidFill>
                  </a:rPr>
                  <a:t> , any higher values lead to instabilities.</a:t>
                </a:r>
                <a:endParaRPr lang="en-US" sz="1600"/>
              </a:p>
              <a:p>
                <a:pPr marL="285750" indent="-285750">
                  <a:buFont typeface="Arial" panose="020B0604020202020204" pitchFamily="34" charset="0"/>
                  <a:buChar char="•"/>
                </a:pPr>
                <a:endParaRPr lang="en-US"/>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83341" y="2135892"/>
                <a:ext cx="5638961" cy="2883482"/>
              </a:xfrm>
              <a:prstGeom prst="rect">
                <a:avLst/>
              </a:prstGeom>
              <a:blipFill>
                <a:blip r:embed="rId4"/>
                <a:stretch>
                  <a:fillRect l="-432" t="-634" r="-1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5"/>
          <a:stretch>
            <a:fillRect/>
          </a:stretch>
        </p:blipFill>
        <p:spPr>
          <a:xfrm>
            <a:off x="6443933" y="3519806"/>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8155636" y="6231285"/>
            <a:ext cx="3326675" cy="369332"/>
          </a:xfrm>
          <a:prstGeom prst="rect">
            <a:avLst/>
          </a:prstGeom>
          <a:noFill/>
        </p:spPr>
        <p:txBody>
          <a:bodyPr wrap="square" rtlCol="0">
            <a:spAutoFit/>
          </a:bodyPr>
          <a:lstStyle/>
          <a:p>
            <a:r>
              <a:rPr lang="en-US"/>
              <a:t>Transfer Entropy Sliding Window</a:t>
            </a:r>
          </a:p>
        </p:txBody>
      </p:sp>
      <p:sp>
        <p:nvSpPr>
          <p:cNvPr id="13" name="TextBox 12">
            <a:extLst>
              <a:ext uri="{FF2B5EF4-FFF2-40B4-BE49-F238E27FC236}">
                <a16:creationId xmlns:a16="http://schemas.microsoft.com/office/drawing/2014/main" id="{60170F35-4926-46F3-933A-3AD28EB17C8C}"/>
              </a:ext>
            </a:extLst>
          </p:cNvPr>
          <p:cNvSpPr txBox="1"/>
          <p:nvPr/>
        </p:nvSpPr>
        <p:spPr>
          <a:xfrm>
            <a:off x="1359933" y="933611"/>
            <a:ext cx="861133" cy="400110"/>
          </a:xfrm>
          <a:prstGeom prst="rect">
            <a:avLst/>
          </a:prstGeom>
          <a:noFill/>
        </p:spPr>
        <p:txBody>
          <a:bodyPr wrap="none" rtlCol="0">
            <a:spAutoFit/>
          </a:bodyPr>
          <a:lstStyle/>
          <a:p>
            <a:r>
              <a:rPr lang="en-US" sz="2000"/>
              <a:t>Model</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704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023-CE8A-4F7A-A7CA-63D2AA8BC8EF}"/>
              </a:ext>
            </a:extLst>
          </p:cNvPr>
          <p:cNvSpPr>
            <a:spLocks noGrp="1"/>
          </p:cNvSpPr>
          <p:nvPr>
            <p:ph type="title"/>
          </p:nvPr>
        </p:nvSpPr>
        <p:spPr>
          <a:xfrm>
            <a:off x="898585" y="114960"/>
            <a:ext cx="10515600" cy="644166"/>
          </a:xfrm>
        </p:spPr>
        <p:txBody>
          <a:bodyPr>
            <a:normAutofit fontScale="90000"/>
          </a:bodyPr>
          <a:lstStyle/>
          <a:p>
            <a:r>
              <a:rPr lang="en-US"/>
              <a:t>LV TE Normalized by Square root of entropies</a:t>
            </a:r>
          </a:p>
        </p:txBody>
      </p:sp>
      <p:pic>
        <p:nvPicPr>
          <p:cNvPr id="4" name="Picture 3" descr="Chart, histogram&#10;&#10;Description automatically generated">
            <a:extLst>
              <a:ext uri="{FF2B5EF4-FFF2-40B4-BE49-F238E27FC236}">
                <a16:creationId xmlns:a16="http://schemas.microsoft.com/office/drawing/2014/main" id="{227F2429-5B0B-45C5-9148-794821DF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17" y="759126"/>
            <a:ext cx="8229562" cy="59943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E0AA74-0A34-4635-A328-27BA32BF6727}"/>
                  </a:ext>
                </a:extLst>
              </p:cNvPr>
              <p:cNvSpPr txBox="1"/>
              <p:nvPr/>
            </p:nvSpPr>
            <p:spPr>
              <a:xfrm>
                <a:off x="2571809" y="3429000"/>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6" name="TextBox 5">
                <a:extLst>
                  <a:ext uri="{FF2B5EF4-FFF2-40B4-BE49-F238E27FC236}">
                    <a16:creationId xmlns:a16="http://schemas.microsoft.com/office/drawing/2014/main" id="{90E0AA74-0A34-4635-A328-27BA32BF6727}"/>
                  </a:ext>
                </a:extLst>
              </p:cNvPr>
              <p:cNvSpPr txBox="1">
                <a:spLocks noRot="1" noChangeAspect="1" noMove="1" noResize="1" noEditPoints="1" noAdjustHandles="1" noChangeArrowheads="1" noChangeShapeType="1" noTextEdit="1"/>
              </p:cNvSpPr>
              <p:nvPr/>
            </p:nvSpPr>
            <p:spPr>
              <a:xfrm>
                <a:off x="2571809" y="3429000"/>
                <a:ext cx="12508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5E0C61-D492-49B7-B227-46A92677BF0A}"/>
                  </a:ext>
                </a:extLst>
              </p:cNvPr>
              <p:cNvSpPr txBox="1"/>
              <p:nvPr/>
            </p:nvSpPr>
            <p:spPr>
              <a:xfrm>
                <a:off x="4565346" y="3755176"/>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=0.1</m:t>
                      </m:r>
                    </m:oMath>
                  </m:oMathPara>
                </a14:m>
                <a:endParaRPr lang="en-US"/>
              </a:p>
            </p:txBody>
          </p:sp>
        </mc:Choice>
        <mc:Fallback xmlns="">
          <p:sp>
            <p:nvSpPr>
              <p:cNvPr id="16" name="TextBox 15">
                <a:extLst>
                  <a:ext uri="{FF2B5EF4-FFF2-40B4-BE49-F238E27FC236}">
                    <a16:creationId xmlns:a16="http://schemas.microsoft.com/office/drawing/2014/main" id="{B05E0C61-D492-49B7-B227-46A92677BF0A}"/>
                  </a:ext>
                </a:extLst>
              </p:cNvPr>
              <p:cNvSpPr txBox="1">
                <a:spLocks noRot="1" noChangeAspect="1" noMove="1" noResize="1" noEditPoints="1" noAdjustHandles="1" noChangeArrowheads="1" noChangeShapeType="1" noTextEdit="1"/>
              </p:cNvSpPr>
              <p:nvPr/>
            </p:nvSpPr>
            <p:spPr>
              <a:xfrm>
                <a:off x="4565346" y="3755176"/>
                <a:ext cx="12508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F71A72-8518-45D5-B9B0-8AA703E305BD}"/>
                  </a:ext>
                </a:extLst>
              </p:cNvPr>
              <p:cNvSpPr txBox="1"/>
              <p:nvPr/>
            </p:nvSpPr>
            <p:spPr>
              <a:xfrm>
                <a:off x="5744891" y="3477247"/>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17" name="TextBox 16">
                <a:extLst>
                  <a:ext uri="{FF2B5EF4-FFF2-40B4-BE49-F238E27FC236}">
                    <a16:creationId xmlns:a16="http://schemas.microsoft.com/office/drawing/2014/main" id="{30F71A72-8518-45D5-B9B0-8AA703E305BD}"/>
                  </a:ext>
                </a:extLst>
              </p:cNvPr>
              <p:cNvSpPr txBox="1">
                <a:spLocks noRot="1" noChangeAspect="1" noMove="1" noResize="1" noEditPoints="1" noAdjustHandles="1" noChangeArrowheads="1" noChangeShapeType="1" noTextEdit="1"/>
              </p:cNvSpPr>
              <p:nvPr/>
            </p:nvSpPr>
            <p:spPr>
              <a:xfrm>
                <a:off x="5744891" y="3477247"/>
                <a:ext cx="12508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691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8CDFB662-BC28-4F7B-BDF8-7ABA620A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41" y="2888094"/>
            <a:ext cx="4393770" cy="3200400"/>
          </a:xfrm>
          <a:prstGeom prst="rect">
            <a:avLst/>
          </a:prstGeom>
        </p:spPr>
      </p:pic>
      <p:pic>
        <p:nvPicPr>
          <p:cNvPr id="7" name="Picture 6" descr="Chart, histogram&#10;&#10;Description automatically generated">
            <a:extLst>
              <a:ext uri="{FF2B5EF4-FFF2-40B4-BE49-F238E27FC236}">
                <a16:creationId xmlns:a16="http://schemas.microsoft.com/office/drawing/2014/main" id="{DCC330FF-2FD8-471B-843A-8CCFDFD7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2888094"/>
            <a:ext cx="4278031" cy="3200400"/>
          </a:xfrm>
          <a:prstGeom prst="rect">
            <a:avLst/>
          </a:prstGeom>
        </p:spPr>
      </p:pic>
      <p:sp>
        <p:nvSpPr>
          <p:cNvPr id="2" name="Title 1">
            <a:extLst>
              <a:ext uri="{FF2B5EF4-FFF2-40B4-BE49-F238E27FC236}">
                <a16:creationId xmlns:a16="http://schemas.microsoft.com/office/drawing/2014/main" id="{FEF1560E-835A-4B60-9F60-46839E80EA27}"/>
              </a:ext>
            </a:extLst>
          </p:cNvPr>
          <p:cNvSpPr>
            <a:spLocks noGrp="1"/>
          </p:cNvSpPr>
          <p:nvPr>
            <p:ph type="title"/>
          </p:nvPr>
        </p:nvSpPr>
        <p:spPr>
          <a:xfrm>
            <a:off x="93306" y="-17252"/>
            <a:ext cx="11260494" cy="1325563"/>
          </a:xfrm>
        </p:spPr>
        <p:txBody>
          <a:bodyPr/>
          <a:lstStyle/>
          <a:p>
            <a:pPr algn="ctr"/>
            <a:r>
              <a:rPr lang="en-US"/>
              <a:t>Switching Coupling parameter in </a:t>
            </a:r>
            <a:r>
              <a:rPr lang="en-US" err="1"/>
              <a:t>Lotka</a:t>
            </a:r>
            <a:r>
              <a:rPr lang="en-US"/>
              <a:t> Volterra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679-1A39-4A73-B063-5F82E5BEC528}"/>
                  </a:ext>
                </a:extLst>
              </p:cNvPr>
              <p:cNvSpPr txBox="1"/>
              <p:nvPr/>
            </p:nvSpPr>
            <p:spPr>
              <a:xfrm>
                <a:off x="625837" y="1712263"/>
                <a:ext cx="4172594" cy="1043363"/>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B2F679-1A39-4A73-B063-5F82E5BEC528}"/>
                  </a:ext>
                </a:extLst>
              </p:cNvPr>
              <p:cNvSpPr txBox="1">
                <a:spLocks noRot="1" noChangeAspect="1" noMove="1" noResize="1" noEditPoints="1" noAdjustHandles="1" noChangeArrowheads="1" noChangeShapeType="1" noTextEdit="1"/>
              </p:cNvSpPr>
              <p:nvPr/>
            </p:nvSpPr>
            <p:spPr>
              <a:xfrm>
                <a:off x="625837" y="1712263"/>
                <a:ext cx="4172594" cy="1043363"/>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39C450-C2B9-48A8-A908-5004EDC6D828}"/>
              </a:ext>
            </a:extLst>
          </p:cNvPr>
          <p:cNvPicPr>
            <a:picLocks noChangeAspect="1"/>
          </p:cNvPicPr>
          <p:nvPr/>
        </p:nvPicPr>
        <p:blipFill rotWithShape="1">
          <a:blip r:embed="rId5">
            <a:extLst>
              <a:ext uri="{28A0092B-C50C-407E-A947-70E740481C1C}">
                <a14:useLocalDpi xmlns:a14="http://schemas.microsoft.com/office/drawing/2010/main" val="0"/>
              </a:ext>
            </a:extLst>
          </a:blip>
          <a:srcRect l="2173" r="3629"/>
          <a:stretch/>
        </p:blipFill>
        <p:spPr>
          <a:xfrm>
            <a:off x="8053190" y="2832433"/>
            <a:ext cx="4138810" cy="3200401"/>
          </a:xfrm>
          <a:prstGeom prst="rect">
            <a:avLst/>
          </a:prstGeom>
        </p:spPr>
      </p:pic>
    </p:spTree>
    <p:extLst>
      <p:ext uri="{BB962C8B-B14F-4D97-AF65-F5344CB8AC3E}">
        <p14:creationId xmlns:p14="http://schemas.microsoft.com/office/powerpoint/2010/main" val="166151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2C95-D909-4730-9B45-0C8CD848F982}"/>
              </a:ext>
            </a:extLst>
          </p:cNvPr>
          <p:cNvSpPr>
            <a:spLocks noGrp="1"/>
          </p:cNvSpPr>
          <p:nvPr>
            <p:ph type="title"/>
          </p:nvPr>
        </p:nvSpPr>
        <p:spPr/>
        <p:txBody>
          <a:bodyPr/>
          <a:lstStyle/>
          <a:p>
            <a:r>
              <a:rPr lang="en-US"/>
              <a:t>Unidirectional coupling (Tent and Ulam)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42690-7A72-42FB-91A4-46B08BCFBF19}"/>
                  </a:ext>
                </a:extLst>
              </p:cNvPr>
              <p:cNvSpPr>
                <a:spLocks noGrp="1"/>
              </p:cNvSpPr>
              <p:nvPr>
                <p:ph idx="1"/>
              </p:nvPr>
            </p:nvSpPr>
            <p:spPr>
              <a:xfrm>
                <a:off x="3329609" y="1769369"/>
                <a:ext cx="4608443" cy="14265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52642690-7A72-42FB-91A4-46B08BCFBF19}"/>
                  </a:ext>
                </a:extLst>
              </p:cNvPr>
              <p:cNvSpPr>
                <a:spLocks noGrp="1" noRot="1" noChangeAspect="1" noMove="1" noResize="1" noEditPoints="1" noAdjustHandles="1" noChangeArrowheads="1" noChangeShapeType="1" noTextEdit="1"/>
              </p:cNvSpPr>
              <p:nvPr>
                <p:ph idx="1"/>
              </p:nvPr>
            </p:nvSpPr>
            <p:spPr>
              <a:xfrm>
                <a:off x="3329609" y="1769369"/>
                <a:ext cx="4608443" cy="1426533"/>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AC72152-C126-4471-82EA-9C981288CF7B}"/>
              </a:ext>
            </a:extLst>
          </p:cNvPr>
          <p:cNvSpPr txBox="1"/>
          <p:nvPr/>
        </p:nvSpPr>
        <p:spPr>
          <a:xfrm>
            <a:off x="838200" y="2001328"/>
            <a:ext cx="1881810" cy="584775"/>
          </a:xfrm>
          <a:prstGeom prst="rect">
            <a:avLst/>
          </a:prstGeom>
          <a:noFill/>
        </p:spPr>
        <p:txBody>
          <a:bodyPr wrap="square" rtlCol="0">
            <a:spAutoFit/>
          </a:bodyPr>
          <a:lstStyle/>
          <a:p>
            <a:r>
              <a:rPr lang="en-US" sz="3200" b="1"/>
              <a:t>Tent Map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B8B6C-C621-478D-A7BA-DD0A4A5A9BD1}"/>
                  </a:ext>
                </a:extLst>
              </p:cNvPr>
              <p:cNvSpPr txBox="1"/>
              <p:nvPr/>
            </p:nvSpPr>
            <p:spPr>
              <a:xfrm>
                <a:off x="56322" y="2827702"/>
                <a:ext cx="3659335"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&lt;0.5</m:t>
                              </m:r>
                            </m:e>
                            <m:e>
                              <m:r>
                                <a:rPr lang="en-US" sz="2400" b="0" i="1" smtClean="0">
                                  <a:latin typeface="Cambria Math" panose="02040503050406030204" pitchFamily="18" charset="0"/>
                                </a:rPr>
                                <m:t>2−2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≥0.5</m:t>
                              </m:r>
                            </m:e>
                          </m:eqArr>
                        </m:e>
                      </m:d>
                    </m:oMath>
                  </m:oMathPara>
                </a14:m>
                <a:endParaRPr lang="en-US"/>
              </a:p>
            </p:txBody>
          </p:sp>
        </mc:Choice>
        <mc:Fallback xmlns="">
          <p:sp>
            <p:nvSpPr>
              <p:cNvPr id="5" name="TextBox 4">
                <a:extLst>
                  <a:ext uri="{FF2B5EF4-FFF2-40B4-BE49-F238E27FC236}">
                    <a16:creationId xmlns:a16="http://schemas.microsoft.com/office/drawing/2014/main" id="{89AB8B6C-C621-478D-A7BA-DD0A4A5A9BD1}"/>
                  </a:ext>
                </a:extLst>
              </p:cNvPr>
              <p:cNvSpPr txBox="1">
                <a:spLocks noRot="1" noChangeAspect="1" noMove="1" noResize="1" noEditPoints="1" noAdjustHandles="1" noChangeArrowheads="1" noChangeShapeType="1" noTextEdit="1"/>
              </p:cNvSpPr>
              <p:nvPr/>
            </p:nvSpPr>
            <p:spPr>
              <a:xfrm>
                <a:off x="56322" y="2827702"/>
                <a:ext cx="3659335" cy="916148"/>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F20A89-029B-443F-B7DE-326A0EEA4093}"/>
              </a:ext>
            </a:extLst>
          </p:cNvPr>
          <p:cNvSpPr txBox="1"/>
          <p:nvPr/>
        </p:nvSpPr>
        <p:spPr>
          <a:xfrm>
            <a:off x="467140" y="4285703"/>
            <a:ext cx="2252870" cy="584775"/>
          </a:xfrm>
          <a:prstGeom prst="rect">
            <a:avLst/>
          </a:prstGeom>
          <a:noFill/>
        </p:spPr>
        <p:txBody>
          <a:bodyPr wrap="square" rtlCol="0">
            <a:spAutoFit/>
          </a:bodyPr>
          <a:lstStyle/>
          <a:p>
            <a:r>
              <a:rPr lang="en-US" sz="3200" b="1"/>
              <a:t>Ulam Map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5A9F9-1887-435A-A0B9-94CDB7B7B257}"/>
                  </a:ext>
                </a:extLst>
              </p:cNvPr>
              <p:cNvSpPr txBox="1"/>
              <p:nvPr/>
            </p:nvSpPr>
            <p:spPr>
              <a:xfrm>
                <a:off x="467140" y="5388209"/>
                <a:ext cx="21182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i="1">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DF5A9F9-1887-435A-A0B9-94CDB7B7B257}"/>
                  </a:ext>
                </a:extLst>
              </p:cNvPr>
              <p:cNvSpPr txBox="1">
                <a:spLocks noRot="1" noChangeAspect="1" noMove="1" noResize="1" noEditPoints="1" noAdjustHandles="1" noChangeArrowheads="1" noChangeShapeType="1" noTextEdit="1"/>
              </p:cNvSpPr>
              <p:nvPr/>
            </p:nvSpPr>
            <p:spPr>
              <a:xfrm>
                <a:off x="467140" y="5388209"/>
                <a:ext cx="2118272" cy="461665"/>
              </a:xfrm>
              <a:prstGeom prst="rect">
                <a:avLst/>
              </a:prstGeom>
              <a:blipFill>
                <a:blip r:embed="rId4"/>
                <a:stretch>
                  <a:fillRect l="-576"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1F916-DE6C-4A23-BD97-9D78648D7153}"/>
                  </a:ext>
                </a:extLst>
              </p:cNvPr>
              <p:cNvSpPr txBox="1"/>
              <p:nvPr/>
            </p:nvSpPr>
            <p:spPr>
              <a:xfrm>
                <a:off x="7306574" y="1810451"/>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−7)</m:t>
                      </m:r>
                    </m:oMath>
                  </m:oMathPara>
                </a14:m>
                <a:endParaRPr lang="en-US"/>
              </a:p>
            </p:txBody>
          </p:sp>
        </mc:Choice>
        <mc:Fallback xmlns="">
          <p:sp>
            <p:nvSpPr>
              <p:cNvPr id="8" name="TextBox 7">
                <a:extLst>
                  <a:ext uri="{FF2B5EF4-FFF2-40B4-BE49-F238E27FC236}">
                    <a16:creationId xmlns:a16="http://schemas.microsoft.com/office/drawing/2014/main" id="{EE01F916-DE6C-4A23-BD97-9D78648D7153}"/>
                  </a:ext>
                </a:extLst>
              </p:cNvPr>
              <p:cNvSpPr txBox="1">
                <a:spLocks noRot="1" noChangeAspect="1" noMove="1" noResize="1" noEditPoints="1" noAdjustHandles="1" noChangeArrowheads="1" noChangeShapeType="1" noTextEdit="1"/>
              </p:cNvSpPr>
              <p:nvPr/>
            </p:nvSpPr>
            <p:spPr>
              <a:xfrm>
                <a:off x="7306574" y="1810451"/>
                <a:ext cx="1839286" cy="391261"/>
              </a:xfrm>
              <a:prstGeom prst="rect">
                <a:avLst/>
              </a:prstGeom>
              <a:blipFill>
                <a:blip r:embed="rId5"/>
                <a:stretch>
                  <a:fillRect b="-781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BA73E3-1E9E-4DC6-9937-F9EB57AD3E87}"/>
              </a:ext>
            </a:extLst>
          </p:cNvPr>
          <p:cNvGrpSpPr/>
          <p:nvPr/>
        </p:nvGrpSpPr>
        <p:grpSpPr>
          <a:xfrm>
            <a:off x="3827849" y="3195902"/>
            <a:ext cx="3998010" cy="3231605"/>
            <a:chOff x="3827849" y="3195902"/>
            <a:chExt cx="3998010" cy="3231605"/>
          </a:xfrm>
        </p:grpSpPr>
        <p:pic>
          <p:nvPicPr>
            <p:cNvPr id="10" name="Picture 9">
              <a:extLst>
                <a:ext uri="{FF2B5EF4-FFF2-40B4-BE49-F238E27FC236}">
                  <a16:creationId xmlns:a16="http://schemas.microsoft.com/office/drawing/2014/main" id="{819788AD-91D2-4B78-9ACD-B0975DAB1C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27849" y="3429000"/>
              <a:ext cx="3998010" cy="2998507"/>
            </a:xfrm>
            <a:prstGeom prst="rect">
              <a:avLst/>
            </a:prstGeom>
          </p:spPr>
        </p:pic>
        <p:sp>
          <p:nvSpPr>
            <p:cNvPr id="11" name="TextBox 10">
              <a:extLst>
                <a:ext uri="{FF2B5EF4-FFF2-40B4-BE49-F238E27FC236}">
                  <a16:creationId xmlns:a16="http://schemas.microsoft.com/office/drawing/2014/main" id="{9D2D3AA1-8D1E-4C94-99EA-1204B6161AB6}"/>
                </a:ext>
              </a:extLst>
            </p:cNvPr>
            <p:cNvSpPr txBox="1"/>
            <p:nvPr/>
          </p:nvSpPr>
          <p:spPr>
            <a:xfrm>
              <a:off x="4560193" y="3195902"/>
              <a:ext cx="2533322" cy="369332"/>
            </a:xfrm>
            <a:prstGeom prst="rect">
              <a:avLst/>
            </a:prstGeom>
            <a:noFill/>
          </p:spPr>
          <p:txBody>
            <a:bodyPr wrap="none" rtlCol="0">
              <a:spAutoFit/>
            </a:bodyPr>
            <a:lstStyle/>
            <a:p>
              <a:r>
                <a:rPr lang="en-US"/>
                <a:t>Ulam Map Phase Portrait</a:t>
              </a:r>
            </a:p>
          </p:txBody>
        </p:sp>
      </p:grpSp>
      <p:grpSp>
        <p:nvGrpSpPr>
          <p:cNvPr id="16" name="Group 15">
            <a:extLst>
              <a:ext uri="{FF2B5EF4-FFF2-40B4-BE49-F238E27FC236}">
                <a16:creationId xmlns:a16="http://schemas.microsoft.com/office/drawing/2014/main" id="{2EEBF902-1AE9-416A-89CC-44EA8C3F4371}"/>
              </a:ext>
            </a:extLst>
          </p:cNvPr>
          <p:cNvGrpSpPr/>
          <p:nvPr/>
        </p:nvGrpSpPr>
        <p:grpSpPr>
          <a:xfrm>
            <a:off x="7713716" y="3137187"/>
            <a:ext cx="4095846" cy="3315265"/>
            <a:chOff x="7713716" y="3137187"/>
            <a:chExt cx="4095846" cy="3315265"/>
          </a:xfrm>
        </p:grpSpPr>
        <p:pic>
          <p:nvPicPr>
            <p:cNvPr id="14" name="Picture 13">
              <a:extLst>
                <a:ext uri="{FF2B5EF4-FFF2-40B4-BE49-F238E27FC236}">
                  <a16:creationId xmlns:a16="http://schemas.microsoft.com/office/drawing/2014/main" id="{760DCA39-AEDB-4ADB-A763-88E3B92BE2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13716" y="3380568"/>
              <a:ext cx="4095846" cy="3071884"/>
            </a:xfrm>
            <a:prstGeom prst="rect">
              <a:avLst/>
            </a:prstGeom>
          </p:spPr>
        </p:pic>
        <p:sp>
          <p:nvSpPr>
            <p:cNvPr id="15" name="TextBox 14">
              <a:extLst>
                <a:ext uri="{FF2B5EF4-FFF2-40B4-BE49-F238E27FC236}">
                  <a16:creationId xmlns:a16="http://schemas.microsoft.com/office/drawing/2014/main" id="{F03B045E-59F0-43DD-938B-3D3223B625C4}"/>
                </a:ext>
              </a:extLst>
            </p:cNvPr>
            <p:cNvSpPr txBox="1"/>
            <p:nvPr/>
          </p:nvSpPr>
          <p:spPr>
            <a:xfrm>
              <a:off x="8746438" y="3137187"/>
              <a:ext cx="2441759" cy="369332"/>
            </a:xfrm>
            <a:prstGeom prst="rect">
              <a:avLst/>
            </a:prstGeom>
            <a:noFill/>
          </p:spPr>
          <p:txBody>
            <a:bodyPr wrap="none" rtlCol="0">
              <a:spAutoFit/>
            </a:bodyPr>
            <a:lstStyle/>
            <a:p>
              <a:r>
                <a:rPr lang="en-US"/>
                <a:t>Tent Map Phase Portrait</a:t>
              </a:r>
            </a:p>
          </p:txBody>
        </p:sp>
      </p:grpSp>
    </p:spTree>
    <p:extLst>
      <p:ext uri="{BB962C8B-B14F-4D97-AF65-F5344CB8AC3E}">
        <p14:creationId xmlns:p14="http://schemas.microsoft.com/office/powerpoint/2010/main" val="173873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AD5-0A96-4811-821D-2D0196BED05A}"/>
              </a:ext>
            </a:extLst>
          </p:cNvPr>
          <p:cNvSpPr>
            <a:spLocks noGrp="1"/>
          </p:cNvSpPr>
          <p:nvPr>
            <p:ph type="title"/>
          </p:nvPr>
        </p:nvSpPr>
        <p:spPr/>
        <p:txBody>
          <a:bodyPr/>
          <a:lstStyle/>
          <a:p>
            <a:r>
              <a:rPr lang="en-US"/>
              <a:t>TE </a:t>
            </a:r>
            <a:r>
              <a:rPr lang="en-US" b="1"/>
              <a:t>Tent map </a:t>
            </a:r>
            <a:r>
              <a:rPr lang="en-US"/>
              <a:t>normalized square root of entropies and switching coupling parameter</a:t>
            </a:r>
          </a:p>
        </p:txBody>
      </p:sp>
      <p:pic>
        <p:nvPicPr>
          <p:cNvPr id="8" name="Picture 7" descr="Chart, histogram&#10;&#10;Description automatically generated">
            <a:extLst>
              <a:ext uri="{FF2B5EF4-FFF2-40B4-BE49-F238E27FC236}">
                <a16:creationId xmlns:a16="http://schemas.microsoft.com/office/drawing/2014/main" id="{ADDC6745-18C9-42B9-BADC-2055E0B5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9" y="1690688"/>
            <a:ext cx="6407686" cy="4667327"/>
          </a:xfrm>
          <a:prstGeom prst="rect">
            <a:avLst/>
          </a:prstGeom>
        </p:spPr>
      </p:pic>
    </p:spTree>
    <p:extLst>
      <p:ext uri="{BB962C8B-B14F-4D97-AF65-F5344CB8AC3E}">
        <p14:creationId xmlns:p14="http://schemas.microsoft.com/office/powerpoint/2010/main" val="1200202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4076</Words>
  <Application>Microsoft Office PowerPoint</Application>
  <PresentationFormat>Widescreen</PresentationFormat>
  <Paragraphs>467</Paragraphs>
  <Slides>45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Cambria Math</vt:lpstr>
      <vt:lpstr>Office Theme</vt:lpstr>
      <vt:lpstr>Time varying causal relationships between various features during the spread of COVID-19</vt:lpstr>
      <vt:lpstr>Motivation</vt:lpstr>
      <vt:lpstr>Transfer Entropy</vt:lpstr>
      <vt:lpstr>Transfer Entropy for inferring causality</vt:lpstr>
      <vt:lpstr>TE application to Lotka Volterra</vt:lpstr>
      <vt:lpstr>LV TE Normalized by Square root of entropies</vt:lpstr>
      <vt:lpstr>Switching Coupling parameter in Lotka Volterra</vt:lpstr>
      <vt:lpstr>Unidirectional coupling (Tent and Ulam)</vt:lpstr>
      <vt:lpstr>TE Tent map normalized square root of entropies and switching coupling parameter</vt:lpstr>
      <vt:lpstr>PowerPoint Presentation</vt:lpstr>
      <vt:lpstr>Vicsek Two Particle model with switching</vt:lpstr>
      <vt:lpstr>Causation Entropy/ Conditional TE</vt:lpstr>
      <vt:lpstr>Causation Entropy Tent map</vt:lpstr>
      <vt:lpstr>Vicsek’s Model with agent hierarchy</vt:lpstr>
      <vt:lpstr>SEIS Model</vt:lpstr>
      <vt:lpstr> TE</vt:lpstr>
      <vt:lpstr> TE and CTE comparison</vt:lpstr>
      <vt:lpstr>Updated SEIS Model</vt:lpstr>
      <vt:lpstr>Updated SEIS Model</vt:lpstr>
      <vt:lpstr>Updated SEIS Model</vt:lpstr>
      <vt:lpstr>PowerPoint Presentation</vt:lpstr>
      <vt:lpstr>TE and CTE</vt:lpstr>
      <vt:lpstr>Methods</vt:lpstr>
      <vt:lpstr>Raw smoothed Data (USA) using healthdata model </vt:lpstr>
      <vt:lpstr>SEIR model with vaccination*</vt:lpstr>
      <vt:lpstr>PowerPoint Presentation</vt:lpstr>
      <vt:lpstr>PowerPoint Presentation</vt:lpstr>
      <vt:lpstr>Table of parameters</vt:lpstr>
      <vt:lpstr>SEIR model with vaccination, with proposed new transmission dynamics</vt:lpstr>
      <vt:lpstr>New Model</vt:lpstr>
      <vt:lpstr>TE application to Real Data*</vt:lpstr>
      <vt:lpstr>Plot of raw data differentiated with time</vt:lpstr>
      <vt:lpstr>Stationarity Test</vt:lpstr>
      <vt:lpstr>TE</vt:lpstr>
      <vt:lpstr>Next Steps</vt:lpstr>
      <vt:lpstr>References</vt:lpstr>
      <vt:lpstr>SEIS TE, varying β</vt:lpstr>
      <vt:lpstr>SEIS Model</vt:lpstr>
      <vt:lpstr>SEIS, S-I, I-E, SE </vt:lpstr>
      <vt:lpstr>Vicsek’s Model with agent hierarchy</vt:lpstr>
      <vt:lpstr>Vicsek’s Model with agent hierarchy and coupling</vt:lpstr>
      <vt:lpstr>Vicsek’s Model with agent hierarchy and coupling</vt:lpstr>
      <vt:lpstr>Vicsek’s Model with agent hierarchy and coupling</vt:lpstr>
      <vt:lpstr> TE of SEIS with Null model 16 weeks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SEIR Model</dc:title>
  <dc:creator>Arunim Bhattacharya</dc:creator>
  <cp:lastModifiedBy>Arunim Bhattacharya</cp:lastModifiedBy>
  <cp:revision>2</cp:revision>
  <dcterms:created xsi:type="dcterms:W3CDTF">2022-02-23T19:37:02Z</dcterms:created>
  <dcterms:modified xsi:type="dcterms:W3CDTF">2022-09-12T18:35:51Z</dcterms:modified>
</cp:coreProperties>
</file>